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74" r:id="rId4"/>
    <p:sldId id="265" r:id="rId5"/>
    <p:sldId id="273" r:id="rId6"/>
    <p:sldId id="269" r:id="rId7"/>
    <p:sldId id="257" r:id="rId8"/>
    <p:sldId id="258" r:id="rId9"/>
    <p:sldId id="261" r:id="rId10"/>
    <p:sldId id="263" r:id="rId11"/>
    <p:sldId id="262" r:id="rId12"/>
    <p:sldId id="267" r:id="rId13"/>
    <p:sldId id="276" r:id="rId14"/>
    <p:sldId id="277" r:id="rId15"/>
    <p:sldId id="270" r:id="rId16"/>
    <p:sldId id="271" r:id="rId17"/>
    <p:sldId id="278" r:id="rId18"/>
    <p:sldId id="275" r:id="rId19"/>
  </p:sldIdLst>
  <p:sldSz cx="12192000" cy="6858000"/>
  <p:notesSz cx="6858000" cy="9144000"/>
  <p:defaultTextStyle>
    <a:defPPr>
      <a:defRPr lang="nb-NO"/>
    </a:defPPr>
    <a:lvl1pPr marL="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40AFE-7ACD-4F0D-8D64-3055DAA1732F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EA1308E-9C1E-4648-9D20-B14B1B85C532}">
      <dgm:prSet custT="1"/>
      <dgm:spPr/>
      <dgm:t>
        <a:bodyPr/>
        <a:lstStyle/>
        <a:p>
          <a:r>
            <a:rPr lang="nb-NO" sz="2400" dirty="0"/>
            <a:t>Helsenorge.no, chatbot og informasjonstelefonen</a:t>
          </a:r>
          <a:endParaRPr lang="en-US" sz="2400" dirty="0"/>
        </a:p>
      </dgm:t>
    </dgm:pt>
    <dgm:pt modelId="{FD2E8A61-BBEE-496A-A8E6-03E28EC89E90}" type="parTrans" cxnId="{AB021814-ED6E-4BE5-8D77-D425E1D645C8}">
      <dgm:prSet/>
      <dgm:spPr/>
      <dgm:t>
        <a:bodyPr/>
        <a:lstStyle/>
        <a:p>
          <a:endParaRPr lang="en-US"/>
        </a:p>
      </dgm:t>
    </dgm:pt>
    <dgm:pt modelId="{048F0826-2B56-4C3A-9FFD-D934B5D7B61D}" type="sibTrans" cxnId="{AB021814-ED6E-4BE5-8D77-D425E1D645C8}">
      <dgm:prSet/>
      <dgm:spPr/>
      <dgm:t>
        <a:bodyPr/>
        <a:lstStyle/>
        <a:p>
          <a:endParaRPr lang="en-US"/>
        </a:p>
      </dgm:t>
    </dgm:pt>
    <dgm:pt modelId="{5A90A485-1C7D-4E13-B45B-D1282B0B792C}">
      <dgm:prSet custT="1"/>
      <dgm:spPr/>
      <dgm:t>
        <a:bodyPr/>
        <a:lstStyle/>
        <a:p>
          <a:r>
            <a:rPr lang="nb-NO" sz="2400" dirty="0"/>
            <a:t>Helsedirektoratet.no</a:t>
          </a:r>
          <a:endParaRPr lang="en-US" sz="2400" dirty="0"/>
        </a:p>
      </dgm:t>
    </dgm:pt>
    <dgm:pt modelId="{FB5CFB4C-BDFC-4F75-B890-9D2CD3CD08AF}" type="parTrans" cxnId="{43630D18-93AF-4305-A4D2-C3287D1B971A}">
      <dgm:prSet/>
      <dgm:spPr/>
      <dgm:t>
        <a:bodyPr/>
        <a:lstStyle/>
        <a:p>
          <a:endParaRPr lang="en-US"/>
        </a:p>
      </dgm:t>
    </dgm:pt>
    <dgm:pt modelId="{A9D03B3B-B09A-4434-93D3-C4F8316252F4}" type="sibTrans" cxnId="{43630D18-93AF-4305-A4D2-C3287D1B971A}">
      <dgm:prSet/>
      <dgm:spPr/>
      <dgm:t>
        <a:bodyPr/>
        <a:lstStyle/>
        <a:p>
          <a:endParaRPr lang="en-US"/>
        </a:p>
      </dgm:t>
    </dgm:pt>
    <dgm:pt modelId="{9F4AACE3-733F-4973-8955-49F5CD3F648A}">
      <dgm:prSet custT="1"/>
      <dgm:spPr/>
      <dgm:t>
        <a:bodyPr/>
        <a:lstStyle/>
        <a:p>
          <a:r>
            <a:rPr lang="nb-NO" sz="2400" dirty="0"/>
            <a:t>FHI.no</a:t>
          </a:r>
          <a:endParaRPr lang="en-US" sz="2400" dirty="0"/>
        </a:p>
      </dgm:t>
    </dgm:pt>
    <dgm:pt modelId="{7BDAA61D-94F9-4EF2-9D6D-9DA14A610565}" type="parTrans" cxnId="{EC7CE322-014E-4E05-AA1A-F6B3DE224AF7}">
      <dgm:prSet/>
      <dgm:spPr/>
      <dgm:t>
        <a:bodyPr/>
        <a:lstStyle/>
        <a:p>
          <a:endParaRPr lang="en-US"/>
        </a:p>
      </dgm:t>
    </dgm:pt>
    <dgm:pt modelId="{210F8C56-5D4A-48CF-B5E9-5A4CC169969C}" type="sibTrans" cxnId="{EC7CE322-014E-4E05-AA1A-F6B3DE224AF7}">
      <dgm:prSet/>
      <dgm:spPr/>
      <dgm:t>
        <a:bodyPr/>
        <a:lstStyle/>
        <a:p>
          <a:endParaRPr lang="en-US"/>
        </a:p>
      </dgm:t>
    </dgm:pt>
    <dgm:pt modelId="{4EF62B2E-D7C3-4E81-B43E-CC6915DF4598}">
      <dgm:prSet custT="1"/>
      <dgm:spPr/>
      <dgm:t>
        <a:bodyPr/>
        <a:lstStyle/>
        <a:p>
          <a:r>
            <a:rPr lang="nb-NO" sz="2400" dirty="0"/>
            <a:t>Kampanje og sosiale medier</a:t>
          </a:r>
          <a:endParaRPr lang="en-US" sz="2400" dirty="0"/>
        </a:p>
      </dgm:t>
    </dgm:pt>
    <dgm:pt modelId="{1470BB66-C9BD-4011-A294-72E5FFD77898}" type="parTrans" cxnId="{91012213-09DC-42D3-A696-03AD9CBBAECB}">
      <dgm:prSet/>
      <dgm:spPr/>
      <dgm:t>
        <a:bodyPr/>
        <a:lstStyle/>
        <a:p>
          <a:endParaRPr lang="en-US"/>
        </a:p>
      </dgm:t>
    </dgm:pt>
    <dgm:pt modelId="{529F1355-D1CD-459B-A1E3-648E87822448}" type="sibTrans" cxnId="{91012213-09DC-42D3-A696-03AD9CBBAECB}">
      <dgm:prSet/>
      <dgm:spPr/>
      <dgm:t>
        <a:bodyPr/>
        <a:lstStyle/>
        <a:p>
          <a:endParaRPr lang="en-US"/>
        </a:p>
      </dgm:t>
    </dgm:pt>
    <dgm:pt modelId="{9F6CFD29-BA45-42BE-849E-3FCFF7DBB5DD}">
      <dgm:prSet custT="1"/>
      <dgm:spPr/>
      <dgm:t>
        <a:bodyPr/>
        <a:lstStyle/>
        <a:p>
          <a:r>
            <a:rPr lang="en-US" sz="2400" dirty="0"/>
            <a:t>Udir.no</a:t>
          </a:r>
        </a:p>
      </dgm:t>
    </dgm:pt>
    <dgm:pt modelId="{FB2E230C-1F38-4902-91AD-7A8A2A35FDCA}" type="parTrans" cxnId="{F70783BB-DD5B-46F6-BC1E-8055937EE285}">
      <dgm:prSet/>
      <dgm:spPr/>
      <dgm:t>
        <a:bodyPr/>
        <a:lstStyle/>
        <a:p>
          <a:endParaRPr lang="nb-NO"/>
        </a:p>
      </dgm:t>
    </dgm:pt>
    <dgm:pt modelId="{992A1CA3-38EA-4A19-BA0D-8F278E5995AB}" type="sibTrans" cxnId="{F70783BB-DD5B-46F6-BC1E-8055937EE285}">
      <dgm:prSet/>
      <dgm:spPr/>
      <dgm:t>
        <a:bodyPr/>
        <a:lstStyle/>
        <a:p>
          <a:endParaRPr lang="nb-NO"/>
        </a:p>
      </dgm:t>
    </dgm:pt>
    <dgm:pt modelId="{BF29F388-1F26-409A-8C20-4B3A027D8B47}">
      <dgm:prSet custT="1"/>
      <dgm:spPr/>
      <dgm:t>
        <a:bodyPr/>
        <a:lstStyle/>
        <a:p>
          <a:r>
            <a:rPr lang="en-US" sz="2400" dirty="0" err="1"/>
            <a:t>Syk</a:t>
          </a:r>
          <a:r>
            <a:rPr lang="en-US" sz="2400" dirty="0"/>
            <a:t>? </a:t>
          </a:r>
          <a:r>
            <a:rPr lang="en-US" sz="2400" dirty="0" err="1"/>
            <a:t>Flytskjema</a:t>
          </a:r>
          <a:endParaRPr lang="en-US" sz="2400" dirty="0"/>
        </a:p>
      </dgm:t>
    </dgm:pt>
    <dgm:pt modelId="{4E700E69-3995-4489-9E0E-5691F78DC740}" type="parTrans" cxnId="{EE9176C8-EB15-4977-9919-1E3E36C7D517}">
      <dgm:prSet/>
      <dgm:spPr/>
      <dgm:t>
        <a:bodyPr/>
        <a:lstStyle/>
        <a:p>
          <a:endParaRPr lang="nb-NO"/>
        </a:p>
      </dgm:t>
    </dgm:pt>
    <dgm:pt modelId="{DBD845EB-6C1D-445D-B6A0-287C39A3F067}" type="sibTrans" cxnId="{EE9176C8-EB15-4977-9919-1E3E36C7D517}">
      <dgm:prSet/>
      <dgm:spPr/>
      <dgm:t>
        <a:bodyPr/>
        <a:lstStyle/>
        <a:p>
          <a:endParaRPr lang="nb-NO"/>
        </a:p>
      </dgm:t>
    </dgm:pt>
    <dgm:pt modelId="{8E642401-90B4-45FE-959D-8692F6B6AE73}">
      <dgm:prSet custT="1"/>
      <dgm:spPr/>
      <dgm:t>
        <a:bodyPr/>
        <a:lstStyle/>
        <a:p>
          <a:r>
            <a:rPr lang="en-US" sz="2400" dirty="0" err="1"/>
            <a:t>Innreiseinformasjon</a:t>
          </a:r>
          <a:endParaRPr lang="en-US" sz="2400" dirty="0"/>
        </a:p>
      </dgm:t>
    </dgm:pt>
    <dgm:pt modelId="{39783906-A3C1-469D-8C0A-11064E553168}" type="parTrans" cxnId="{C3731FF3-D87F-4816-93D0-29BEF62CD19C}">
      <dgm:prSet/>
      <dgm:spPr/>
      <dgm:t>
        <a:bodyPr/>
        <a:lstStyle/>
        <a:p>
          <a:endParaRPr lang="nb-NO"/>
        </a:p>
      </dgm:t>
    </dgm:pt>
    <dgm:pt modelId="{06872490-6D59-44C3-9E96-6193319060A6}" type="sibTrans" cxnId="{C3731FF3-D87F-4816-93D0-29BEF62CD19C}">
      <dgm:prSet/>
      <dgm:spPr/>
      <dgm:t>
        <a:bodyPr/>
        <a:lstStyle/>
        <a:p>
          <a:endParaRPr lang="nb-NO"/>
        </a:p>
      </dgm:t>
    </dgm:pt>
    <dgm:pt modelId="{0BBA621A-C88B-4F20-8524-D8EBF92B05C6}" type="pres">
      <dgm:prSet presAssocID="{5D040AFE-7ACD-4F0D-8D64-3055DAA1732F}" presName="vert0" presStyleCnt="0">
        <dgm:presLayoutVars>
          <dgm:dir/>
          <dgm:animOne val="branch"/>
          <dgm:animLvl val="lvl"/>
        </dgm:presLayoutVars>
      </dgm:prSet>
      <dgm:spPr/>
    </dgm:pt>
    <dgm:pt modelId="{4F9E0282-0652-4DB4-8520-462F446841E7}" type="pres">
      <dgm:prSet presAssocID="{5EA1308E-9C1E-4648-9D20-B14B1B85C532}" presName="thickLine" presStyleLbl="alignNode1" presStyleIdx="0" presStyleCnt="7"/>
      <dgm:spPr/>
    </dgm:pt>
    <dgm:pt modelId="{5346DF63-671B-4CF1-8D1B-570E8180DBD8}" type="pres">
      <dgm:prSet presAssocID="{5EA1308E-9C1E-4648-9D20-B14B1B85C532}" presName="horz1" presStyleCnt="0"/>
      <dgm:spPr/>
    </dgm:pt>
    <dgm:pt modelId="{7F4F7611-31E3-4F96-B013-33F87AC3618C}" type="pres">
      <dgm:prSet presAssocID="{5EA1308E-9C1E-4648-9D20-B14B1B85C532}" presName="tx1" presStyleLbl="revTx" presStyleIdx="0" presStyleCnt="7"/>
      <dgm:spPr/>
    </dgm:pt>
    <dgm:pt modelId="{7D0D94AF-5555-44F5-B6AE-7008BF95022F}" type="pres">
      <dgm:prSet presAssocID="{5EA1308E-9C1E-4648-9D20-B14B1B85C532}" presName="vert1" presStyleCnt="0"/>
      <dgm:spPr/>
    </dgm:pt>
    <dgm:pt modelId="{D1925F93-2196-441D-BB89-F93D44AC4AFF}" type="pres">
      <dgm:prSet presAssocID="{5A90A485-1C7D-4E13-B45B-D1282B0B792C}" presName="thickLine" presStyleLbl="alignNode1" presStyleIdx="1" presStyleCnt="7"/>
      <dgm:spPr/>
    </dgm:pt>
    <dgm:pt modelId="{530C917A-02FA-4032-895B-5759EEB01B7C}" type="pres">
      <dgm:prSet presAssocID="{5A90A485-1C7D-4E13-B45B-D1282B0B792C}" presName="horz1" presStyleCnt="0"/>
      <dgm:spPr/>
    </dgm:pt>
    <dgm:pt modelId="{779F6945-AE91-4D0B-878E-808985454EEB}" type="pres">
      <dgm:prSet presAssocID="{5A90A485-1C7D-4E13-B45B-D1282B0B792C}" presName="tx1" presStyleLbl="revTx" presStyleIdx="1" presStyleCnt="7"/>
      <dgm:spPr/>
    </dgm:pt>
    <dgm:pt modelId="{E9DB2BA6-E05E-44BE-B4CC-4AC5D4393F46}" type="pres">
      <dgm:prSet presAssocID="{5A90A485-1C7D-4E13-B45B-D1282B0B792C}" presName="vert1" presStyleCnt="0"/>
      <dgm:spPr/>
    </dgm:pt>
    <dgm:pt modelId="{9DB7A762-8A5A-49A2-8A13-9AE56DA5B38B}" type="pres">
      <dgm:prSet presAssocID="{9F4AACE3-733F-4973-8955-49F5CD3F648A}" presName="thickLine" presStyleLbl="alignNode1" presStyleIdx="2" presStyleCnt="7"/>
      <dgm:spPr/>
    </dgm:pt>
    <dgm:pt modelId="{EBF6EC0D-7464-4C5D-84C6-99CFE3AC6AAF}" type="pres">
      <dgm:prSet presAssocID="{9F4AACE3-733F-4973-8955-49F5CD3F648A}" presName="horz1" presStyleCnt="0"/>
      <dgm:spPr/>
    </dgm:pt>
    <dgm:pt modelId="{20DAE8FF-BB81-4533-976B-C80E19BFBA86}" type="pres">
      <dgm:prSet presAssocID="{9F4AACE3-733F-4973-8955-49F5CD3F648A}" presName="tx1" presStyleLbl="revTx" presStyleIdx="2" presStyleCnt="7"/>
      <dgm:spPr/>
    </dgm:pt>
    <dgm:pt modelId="{D64ADB65-91B0-41B6-BF45-6A3A8FCD76D2}" type="pres">
      <dgm:prSet presAssocID="{9F4AACE3-733F-4973-8955-49F5CD3F648A}" presName="vert1" presStyleCnt="0"/>
      <dgm:spPr/>
    </dgm:pt>
    <dgm:pt modelId="{B90F5319-4263-4D62-A122-F364EA8D8DDC}" type="pres">
      <dgm:prSet presAssocID="{BF29F388-1F26-409A-8C20-4B3A027D8B47}" presName="thickLine" presStyleLbl="alignNode1" presStyleIdx="3" presStyleCnt="7"/>
      <dgm:spPr/>
    </dgm:pt>
    <dgm:pt modelId="{FE4A4C94-10DC-449B-90C1-0A6A48CF9792}" type="pres">
      <dgm:prSet presAssocID="{BF29F388-1F26-409A-8C20-4B3A027D8B47}" presName="horz1" presStyleCnt="0"/>
      <dgm:spPr/>
    </dgm:pt>
    <dgm:pt modelId="{3CBADCD6-54F3-4BA8-BA0D-9704625457E6}" type="pres">
      <dgm:prSet presAssocID="{BF29F388-1F26-409A-8C20-4B3A027D8B47}" presName="tx1" presStyleLbl="revTx" presStyleIdx="3" presStyleCnt="7"/>
      <dgm:spPr/>
    </dgm:pt>
    <dgm:pt modelId="{181490FD-6F22-429F-A5C1-5F3377E8E3A6}" type="pres">
      <dgm:prSet presAssocID="{BF29F388-1F26-409A-8C20-4B3A027D8B47}" presName="vert1" presStyleCnt="0"/>
      <dgm:spPr/>
    </dgm:pt>
    <dgm:pt modelId="{C8D1F601-A297-4BB4-B998-BB0072752719}" type="pres">
      <dgm:prSet presAssocID="{9F6CFD29-BA45-42BE-849E-3FCFF7DBB5DD}" presName="thickLine" presStyleLbl="alignNode1" presStyleIdx="4" presStyleCnt="7"/>
      <dgm:spPr/>
    </dgm:pt>
    <dgm:pt modelId="{7C1D906F-0404-498F-BB95-9A4885FD29BF}" type="pres">
      <dgm:prSet presAssocID="{9F6CFD29-BA45-42BE-849E-3FCFF7DBB5DD}" presName="horz1" presStyleCnt="0"/>
      <dgm:spPr/>
    </dgm:pt>
    <dgm:pt modelId="{F296E38D-413E-4456-A305-B3E4D2571DE1}" type="pres">
      <dgm:prSet presAssocID="{9F6CFD29-BA45-42BE-849E-3FCFF7DBB5DD}" presName="tx1" presStyleLbl="revTx" presStyleIdx="4" presStyleCnt="7"/>
      <dgm:spPr/>
    </dgm:pt>
    <dgm:pt modelId="{25462260-F0DA-4F59-8476-4001FAA31494}" type="pres">
      <dgm:prSet presAssocID="{9F6CFD29-BA45-42BE-849E-3FCFF7DBB5DD}" presName="vert1" presStyleCnt="0"/>
      <dgm:spPr/>
    </dgm:pt>
    <dgm:pt modelId="{B3219DD7-A028-46BB-8114-7C9F6FD070D7}" type="pres">
      <dgm:prSet presAssocID="{4EF62B2E-D7C3-4E81-B43E-CC6915DF4598}" presName="thickLine" presStyleLbl="alignNode1" presStyleIdx="5" presStyleCnt="7"/>
      <dgm:spPr/>
    </dgm:pt>
    <dgm:pt modelId="{111AD663-D88F-4C71-B302-1B7FDF973EF5}" type="pres">
      <dgm:prSet presAssocID="{4EF62B2E-D7C3-4E81-B43E-CC6915DF4598}" presName="horz1" presStyleCnt="0"/>
      <dgm:spPr/>
    </dgm:pt>
    <dgm:pt modelId="{2D1A20CA-B087-455B-B188-88FD1ADEC1CC}" type="pres">
      <dgm:prSet presAssocID="{4EF62B2E-D7C3-4E81-B43E-CC6915DF4598}" presName="tx1" presStyleLbl="revTx" presStyleIdx="5" presStyleCnt="7"/>
      <dgm:spPr/>
    </dgm:pt>
    <dgm:pt modelId="{393C4B0F-1B61-4EA6-9ECA-285797D41160}" type="pres">
      <dgm:prSet presAssocID="{4EF62B2E-D7C3-4E81-B43E-CC6915DF4598}" presName="vert1" presStyleCnt="0"/>
      <dgm:spPr/>
    </dgm:pt>
    <dgm:pt modelId="{F571DC2F-9406-4350-BE34-068DCE4FF7F7}" type="pres">
      <dgm:prSet presAssocID="{8E642401-90B4-45FE-959D-8692F6B6AE73}" presName="thickLine" presStyleLbl="alignNode1" presStyleIdx="6" presStyleCnt="7"/>
      <dgm:spPr/>
    </dgm:pt>
    <dgm:pt modelId="{DD6D064A-F628-47A8-A313-C3D732F85966}" type="pres">
      <dgm:prSet presAssocID="{8E642401-90B4-45FE-959D-8692F6B6AE73}" presName="horz1" presStyleCnt="0"/>
      <dgm:spPr/>
    </dgm:pt>
    <dgm:pt modelId="{BA751550-E4E6-4C99-B97E-9F6587C19AC5}" type="pres">
      <dgm:prSet presAssocID="{8E642401-90B4-45FE-959D-8692F6B6AE73}" presName="tx1" presStyleLbl="revTx" presStyleIdx="6" presStyleCnt="7"/>
      <dgm:spPr/>
    </dgm:pt>
    <dgm:pt modelId="{0287BD6F-9723-4C42-852C-648A6CF746E2}" type="pres">
      <dgm:prSet presAssocID="{8E642401-90B4-45FE-959D-8692F6B6AE73}" presName="vert1" presStyleCnt="0"/>
      <dgm:spPr/>
    </dgm:pt>
  </dgm:ptLst>
  <dgm:cxnLst>
    <dgm:cxn modelId="{E3F66508-023E-41DB-8432-6CC6C654BD9B}" type="presOf" srcId="{5EA1308E-9C1E-4648-9D20-B14B1B85C532}" destId="{7F4F7611-31E3-4F96-B013-33F87AC3618C}" srcOrd="0" destOrd="0" presId="urn:microsoft.com/office/officeart/2008/layout/LinedList"/>
    <dgm:cxn modelId="{96404B0E-F2DB-469D-8AB2-AE389D04681B}" type="presOf" srcId="{5A90A485-1C7D-4E13-B45B-D1282B0B792C}" destId="{779F6945-AE91-4D0B-878E-808985454EEB}" srcOrd="0" destOrd="0" presId="urn:microsoft.com/office/officeart/2008/layout/LinedList"/>
    <dgm:cxn modelId="{91012213-09DC-42D3-A696-03AD9CBBAECB}" srcId="{5D040AFE-7ACD-4F0D-8D64-3055DAA1732F}" destId="{4EF62B2E-D7C3-4E81-B43E-CC6915DF4598}" srcOrd="5" destOrd="0" parTransId="{1470BB66-C9BD-4011-A294-72E5FFD77898}" sibTransId="{529F1355-D1CD-459B-A1E3-648E87822448}"/>
    <dgm:cxn modelId="{AB021814-ED6E-4BE5-8D77-D425E1D645C8}" srcId="{5D040AFE-7ACD-4F0D-8D64-3055DAA1732F}" destId="{5EA1308E-9C1E-4648-9D20-B14B1B85C532}" srcOrd="0" destOrd="0" parTransId="{FD2E8A61-BBEE-496A-A8E6-03E28EC89E90}" sibTransId="{048F0826-2B56-4C3A-9FFD-D934B5D7B61D}"/>
    <dgm:cxn modelId="{43630D18-93AF-4305-A4D2-C3287D1B971A}" srcId="{5D040AFE-7ACD-4F0D-8D64-3055DAA1732F}" destId="{5A90A485-1C7D-4E13-B45B-D1282B0B792C}" srcOrd="1" destOrd="0" parTransId="{FB5CFB4C-BDFC-4F75-B890-9D2CD3CD08AF}" sibTransId="{A9D03B3B-B09A-4434-93D3-C4F8316252F4}"/>
    <dgm:cxn modelId="{EC7CE322-014E-4E05-AA1A-F6B3DE224AF7}" srcId="{5D040AFE-7ACD-4F0D-8D64-3055DAA1732F}" destId="{9F4AACE3-733F-4973-8955-49F5CD3F648A}" srcOrd="2" destOrd="0" parTransId="{7BDAA61D-94F9-4EF2-9D6D-9DA14A610565}" sibTransId="{210F8C56-5D4A-48CF-B5E9-5A4CC169969C}"/>
    <dgm:cxn modelId="{AFF5DC3D-1149-4EF3-B60B-8268E53D8C9F}" type="presOf" srcId="{BF29F388-1F26-409A-8C20-4B3A027D8B47}" destId="{3CBADCD6-54F3-4BA8-BA0D-9704625457E6}" srcOrd="0" destOrd="0" presId="urn:microsoft.com/office/officeart/2008/layout/LinedList"/>
    <dgm:cxn modelId="{E58CCB6A-66A5-4200-9399-5A51028210AA}" type="presOf" srcId="{8E642401-90B4-45FE-959D-8692F6B6AE73}" destId="{BA751550-E4E6-4C99-B97E-9F6587C19AC5}" srcOrd="0" destOrd="0" presId="urn:microsoft.com/office/officeart/2008/layout/LinedList"/>
    <dgm:cxn modelId="{1E1C8D53-3EA3-489C-BA88-BCB3B01BE905}" type="presOf" srcId="{4EF62B2E-D7C3-4E81-B43E-CC6915DF4598}" destId="{2D1A20CA-B087-455B-B188-88FD1ADEC1CC}" srcOrd="0" destOrd="0" presId="urn:microsoft.com/office/officeart/2008/layout/LinedList"/>
    <dgm:cxn modelId="{910676A9-65A8-4D35-BFE7-1FDF9F0E9F33}" type="presOf" srcId="{9F4AACE3-733F-4973-8955-49F5CD3F648A}" destId="{20DAE8FF-BB81-4533-976B-C80E19BFBA86}" srcOrd="0" destOrd="0" presId="urn:microsoft.com/office/officeart/2008/layout/LinedList"/>
    <dgm:cxn modelId="{3FA771BA-ED41-482B-BD1A-37D74D84A9D3}" type="presOf" srcId="{9F6CFD29-BA45-42BE-849E-3FCFF7DBB5DD}" destId="{F296E38D-413E-4456-A305-B3E4D2571DE1}" srcOrd="0" destOrd="0" presId="urn:microsoft.com/office/officeart/2008/layout/LinedList"/>
    <dgm:cxn modelId="{F70783BB-DD5B-46F6-BC1E-8055937EE285}" srcId="{5D040AFE-7ACD-4F0D-8D64-3055DAA1732F}" destId="{9F6CFD29-BA45-42BE-849E-3FCFF7DBB5DD}" srcOrd="4" destOrd="0" parTransId="{FB2E230C-1F38-4902-91AD-7A8A2A35FDCA}" sibTransId="{992A1CA3-38EA-4A19-BA0D-8F278E5995AB}"/>
    <dgm:cxn modelId="{EE9176C8-EB15-4977-9919-1E3E36C7D517}" srcId="{5D040AFE-7ACD-4F0D-8D64-3055DAA1732F}" destId="{BF29F388-1F26-409A-8C20-4B3A027D8B47}" srcOrd="3" destOrd="0" parTransId="{4E700E69-3995-4489-9E0E-5691F78DC740}" sibTransId="{DBD845EB-6C1D-445D-B6A0-287C39A3F067}"/>
    <dgm:cxn modelId="{B881A6D7-1CB6-4DB5-BCED-BF2810E18EDF}" type="presOf" srcId="{5D040AFE-7ACD-4F0D-8D64-3055DAA1732F}" destId="{0BBA621A-C88B-4F20-8524-D8EBF92B05C6}" srcOrd="0" destOrd="0" presId="urn:microsoft.com/office/officeart/2008/layout/LinedList"/>
    <dgm:cxn modelId="{C3731FF3-D87F-4816-93D0-29BEF62CD19C}" srcId="{5D040AFE-7ACD-4F0D-8D64-3055DAA1732F}" destId="{8E642401-90B4-45FE-959D-8692F6B6AE73}" srcOrd="6" destOrd="0" parTransId="{39783906-A3C1-469D-8C0A-11064E553168}" sibTransId="{06872490-6D59-44C3-9E96-6193319060A6}"/>
    <dgm:cxn modelId="{EA758990-6141-4ED9-BCB1-4C48ADF327FF}" type="presParOf" srcId="{0BBA621A-C88B-4F20-8524-D8EBF92B05C6}" destId="{4F9E0282-0652-4DB4-8520-462F446841E7}" srcOrd="0" destOrd="0" presId="urn:microsoft.com/office/officeart/2008/layout/LinedList"/>
    <dgm:cxn modelId="{14EFA79A-2F97-4DC2-9A8B-8D499E3839DE}" type="presParOf" srcId="{0BBA621A-C88B-4F20-8524-D8EBF92B05C6}" destId="{5346DF63-671B-4CF1-8D1B-570E8180DBD8}" srcOrd="1" destOrd="0" presId="urn:microsoft.com/office/officeart/2008/layout/LinedList"/>
    <dgm:cxn modelId="{00CF42CE-9697-48D0-98C0-FAD0412CF762}" type="presParOf" srcId="{5346DF63-671B-4CF1-8D1B-570E8180DBD8}" destId="{7F4F7611-31E3-4F96-B013-33F87AC3618C}" srcOrd="0" destOrd="0" presId="urn:microsoft.com/office/officeart/2008/layout/LinedList"/>
    <dgm:cxn modelId="{CFC01AF4-67C0-4DE5-B30D-538D5E57BB3B}" type="presParOf" srcId="{5346DF63-671B-4CF1-8D1B-570E8180DBD8}" destId="{7D0D94AF-5555-44F5-B6AE-7008BF95022F}" srcOrd="1" destOrd="0" presId="urn:microsoft.com/office/officeart/2008/layout/LinedList"/>
    <dgm:cxn modelId="{0ED26C9E-B1B8-4145-A349-352D8C9002D1}" type="presParOf" srcId="{0BBA621A-C88B-4F20-8524-D8EBF92B05C6}" destId="{D1925F93-2196-441D-BB89-F93D44AC4AFF}" srcOrd="2" destOrd="0" presId="urn:microsoft.com/office/officeart/2008/layout/LinedList"/>
    <dgm:cxn modelId="{CE653DEF-9BB6-43E0-BD4C-F42EF8C510D6}" type="presParOf" srcId="{0BBA621A-C88B-4F20-8524-D8EBF92B05C6}" destId="{530C917A-02FA-4032-895B-5759EEB01B7C}" srcOrd="3" destOrd="0" presId="urn:microsoft.com/office/officeart/2008/layout/LinedList"/>
    <dgm:cxn modelId="{7140525E-E8D3-4B1F-8E0D-48F318B15407}" type="presParOf" srcId="{530C917A-02FA-4032-895B-5759EEB01B7C}" destId="{779F6945-AE91-4D0B-878E-808985454EEB}" srcOrd="0" destOrd="0" presId="urn:microsoft.com/office/officeart/2008/layout/LinedList"/>
    <dgm:cxn modelId="{7541C6A0-21E2-42B1-9E6C-D3EBC44A967F}" type="presParOf" srcId="{530C917A-02FA-4032-895B-5759EEB01B7C}" destId="{E9DB2BA6-E05E-44BE-B4CC-4AC5D4393F46}" srcOrd="1" destOrd="0" presId="urn:microsoft.com/office/officeart/2008/layout/LinedList"/>
    <dgm:cxn modelId="{12B784D3-FE72-4868-B53F-F02A30C0B890}" type="presParOf" srcId="{0BBA621A-C88B-4F20-8524-D8EBF92B05C6}" destId="{9DB7A762-8A5A-49A2-8A13-9AE56DA5B38B}" srcOrd="4" destOrd="0" presId="urn:microsoft.com/office/officeart/2008/layout/LinedList"/>
    <dgm:cxn modelId="{BDA5F3A0-9563-4BAE-86E0-66DB32350CD8}" type="presParOf" srcId="{0BBA621A-C88B-4F20-8524-D8EBF92B05C6}" destId="{EBF6EC0D-7464-4C5D-84C6-99CFE3AC6AAF}" srcOrd="5" destOrd="0" presId="urn:microsoft.com/office/officeart/2008/layout/LinedList"/>
    <dgm:cxn modelId="{929128C6-42C6-4F0D-88D4-A67B92702769}" type="presParOf" srcId="{EBF6EC0D-7464-4C5D-84C6-99CFE3AC6AAF}" destId="{20DAE8FF-BB81-4533-976B-C80E19BFBA86}" srcOrd="0" destOrd="0" presId="urn:microsoft.com/office/officeart/2008/layout/LinedList"/>
    <dgm:cxn modelId="{74E697A0-AB5C-4352-A160-5D33D152FBEE}" type="presParOf" srcId="{EBF6EC0D-7464-4C5D-84C6-99CFE3AC6AAF}" destId="{D64ADB65-91B0-41B6-BF45-6A3A8FCD76D2}" srcOrd="1" destOrd="0" presId="urn:microsoft.com/office/officeart/2008/layout/LinedList"/>
    <dgm:cxn modelId="{F4B5C8AA-8DB7-4667-BD45-C0616A25069B}" type="presParOf" srcId="{0BBA621A-C88B-4F20-8524-D8EBF92B05C6}" destId="{B90F5319-4263-4D62-A122-F364EA8D8DDC}" srcOrd="6" destOrd="0" presId="urn:microsoft.com/office/officeart/2008/layout/LinedList"/>
    <dgm:cxn modelId="{A975EA68-0037-4D66-B7D6-8FC7D057C8B5}" type="presParOf" srcId="{0BBA621A-C88B-4F20-8524-D8EBF92B05C6}" destId="{FE4A4C94-10DC-449B-90C1-0A6A48CF9792}" srcOrd="7" destOrd="0" presId="urn:microsoft.com/office/officeart/2008/layout/LinedList"/>
    <dgm:cxn modelId="{807B01A2-4391-4AC2-B732-70079116ABB6}" type="presParOf" srcId="{FE4A4C94-10DC-449B-90C1-0A6A48CF9792}" destId="{3CBADCD6-54F3-4BA8-BA0D-9704625457E6}" srcOrd="0" destOrd="0" presId="urn:microsoft.com/office/officeart/2008/layout/LinedList"/>
    <dgm:cxn modelId="{F361E4DD-0442-4D13-A9EC-9F129F048BDD}" type="presParOf" srcId="{FE4A4C94-10DC-449B-90C1-0A6A48CF9792}" destId="{181490FD-6F22-429F-A5C1-5F3377E8E3A6}" srcOrd="1" destOrd="0" presId="urn:microsoft.com/office/officeart/2008/layout/LinedList"/>
    <dgm:cxn modelId="{621CABCE-A933-4102-A39E-BB70A448A543}" type="presParOf" srcId="{0BBA621A-C88B-4F20-8524-D8EBF92B05C6}" destId="{C8D1F601-A297-4BB4-B998-BB0072752719}" srcOrd="8" destOrd="0" presId="urn:microsoft.com/office/officeart/2008/layout/LinedList"/>
    <dgm:cxn modelId="{885485C1-08F8-4528-9F2B-C3BD6EB23C77}" type="presParOf" srcId="{0BBA621A-C88B-4F20-8524-D8EBF92B05C6}" destId="{7C1D906F-0404-498F-BB95-9A4885FD29BF}" srcOrd="9" destOrd="0" presId="urn:microsoft.com/office/officeart/2008/layout/LinedList"/>
    <dgm:cxn modelId="{8B46A2FF-3F4C-4B9E-BC0F-751F088F7247}" type="presParOf" srcId="{7C1D906F-0404-498F-BB95-9A4885FD29BF}" destId="{F296E38D-413E-4456-A305-B3E4D2571DE1}" srcOrd="0" destOrd="0" presId="urn:microsoft.com/office/officeart/2008/layout/LinedList"/>
    <dgm:cxn modelId="{4CC7E296-9EFF-4EE8-AA85-83C0762B4D55}" type="presParOf" srcId="{7C1D906F-0404-498F-BB95-9A4885FD29BF}" destId="{25462260-F0DA-4F59-8476-4001FAA31494}" srcOrd="1" destOrd="0" presId="urn:microsoft.com/office/officeart/2008/layout/LinedList"/>
    <dgm:cxn modelId="{F942DDE8-8060-4761-BDF9-C9191BF0ECE7}" type="presParOf" srcId="{0BBA621A-C88B-4F20-8524-D8EBF92B05C6}" destId="{B3219DD7-A028-46BB-8114-7C9F6FD070D7}" srcOrd="10" destOrd="0" presId="urn:microsoft.com/office/officeart/2008/layout/LinedList"/>
    <dgm:cxn modelId="{4EC5BC23-2A8C-4489-A3C9-A8A430B9059E}" type="presParOf" srcId="{0BBA621A-C88B-4F20-8524-D8EBF92B05C6}" destId="{111AD663-D88F-4C71-B302-1B7FDF973EF5}" srcOrd="11" destOrd="0" presId="urn:microsoft.com/office/officeart/2008/layout/LinedList"/>
    <dgm:cxn modelId="{7831C72D-923B-4E11-8FE4-936A3BE888C8}" type="presParOf" srcId="{111AD663-D88F-4C71-B302-1B7FDF973EF5}" destId="{2D1A20CA-B087-455B-B188-88FD1ADEC1CC}" srcOrd="0" destOrd="0" presId="urn:microsoft.com/office/officeart/2008/layout/LinedList"/>
    <dgm:cxn modelId="{7A284368-3325-40E3-8DA8-81A2D9F8DDE3}" type="presParOf" srcId="{111AD663-D88F-4C71-B302-1B7FDF973EF5}" destId="{393C4B0F-1B61-4EA6-9ECA-285797D41160}" srcOrd="1" destOrd="0" presId="urn:microsoft.com/office/officeart/2008/layout/LinedList"/>
    <dgm:cxn modelId="{03AC2882-6376-426D-A0EF-2C1C474BD7B0}" type="presParOf" srcId="{0BBA621A-C88B-4F20-8524-D8EBF92B05C6}" destId="{F571DC2F-9406-4350-BE34-068DCE4FF7F7}" srcOrd="12" destOrd="0" presId="urn:microsoft.com/office/officeart/2008/layout/LinedList"/>
    <dgm:cxn modelId="{090A44B6-9191-4383-A9DA-D8AC8B47EC4B}" type="presParOf" srcId="{0BBA621A-C88B-4F20-8524-D8EBF92B05C6}" destId="{DD6D064A-F628-47A8-A313-C3D732F85966}" srcOrd="13" destOrd="0" presId="urn:microsoft.com/office/officeart/2008/layout/LinedList"/>
    <dgm:cxn modelId="{173DA9A2-FAA6-4EFE-94C4-3C933A83A691}" type="presParOf" srcId="{DD6D064A-F628-47A8-A313-C3D732F85966}" destId="{BA751550-E4E6-4C99-B97E-9F6587C19AC5}" srcOrd="0" destOrd="0" presId="urn:microsoft.com/office/officeart/2008/layout/LinedList"/>
    <dgm:cxn modelId="{8A89F9C8-C4F8-4BDA-9E6E-74F48D63E80A}" type="presParOf" srcId="{DD6D064A-F628-47A8-A313-C3D732F85966}" destId="{0287BD6F-9723-4C42-852C-648A6CF746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E0282-0652-4DB4-8520-462F446841E7}">
      <dsp:nvSpPr>
        <dsp:cNvPr id="0" name=""/>
        <dsp:cNvSpPr/>
      </dsp:nvSpPr>
      <dsp:spPr>
        <a:xfrm>
          <a:off x="0" y="540"/>
          <a:ext cx="106639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4F7611-31E3-4F96-B013-33F87AC3618C}">
      <dsp:nvSpPr>
        <dsp:cNvPr id="0" name=""/>
        <dsp:cNvSpPr/>
      </dsp:nvSpPr>
      <dsp:spPr>
        <a:xfrm>
          <a:off x="0" y="540"/>
          <a:ext cx="10663932" cy="63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Helsenorge.no, chatbot og informasjonstelefonen</a:t>
          </a:r>
          <a:endParaRPr lang="en-US" sz="2400" kern="1200" dirty="0"/>
        </a:p>
      </dsp:txBody>
      <dsp:txXfrm>
        <a:off x="0" y="540"/>
        <a:ext cx="10663932" cy="631860"/>
      </dsp:txXfrm>
    </dsp:sp>
    <dsp:sp modelId="{D1925F93-2196-441D-BB89-F93D44AC4AFF}">
      <dsp:nvSpPr>
        <dsp:cNvPr id="0" name=""/>
        <dsp:cNvSpPr/>
      </dsp:nvSpPr>
      <dsp:spPr>
        <a:xfrm>
          <a:off x="0" y="632401"/>
          <a:ext cx="106639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9F6945-AE91-4D0B-878E-808985454EEB}">
      <dsp:nvSpPr>
        <dsp:cNvPr id="0" name=""/>
        <dsp:cNvSpPr/>
      </dsp:nvSpPr>
      <dsp:spPr>
        <a:xfrm>
          <a:off x="0" y="632401"/>
          <a:ext cx="10663932" cy="63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Helsedirektoratet.no</a:t>
          </a:r>
          <a:endParaRPr lang="en-US" sz="2400" kern="1200" dirty="0"/>
        </a:p>
      </dsp:txBody>
      <dsp:txXfrm>
        <a:off x="0" y="632401"/>
        <a:ext cx="10663932" cy="631860"/>
      </dsp:txXfrm>
    </dsp:sp>
    <dsp:sp modelId="{9DB7A762-8A5A-49A2-8A13-9AE56DA5B38B}">
      <dsp:nvSpPr>
        <dsp:cNvPr id="0" name=""/>
        <dsp:cNvSpPr/>
      </dsp:nvSpPr>
      <dsp:spPr>
        <a:xfrm>
          <a:off x="0" y="1264262"/>
          <a:ext cx="106639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DAE8FF-BB81-4533-976B-C80E19BFBA86}">
      <dsp:nvSpPr>
        <dsp:cNvPr id="0" name=""/>
        <dsp:cNvSpPr/>
      </dsp:nvSpPr>
      <dsp:spPr>
        <a:xfrm>
          <a:off x="0" y="1264262"/>
          <a:ext cx="10663932" cy="63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FHI.no</a:t>
          </a:r>
          <a:endParaRPr lang="en-US" sz="2400" kern="1200" dirty="0"/>
        </a:p>
      </dsp:txBody>
      <dsp:txXfrm>
        <a:off x="0" y="1264262"/>
        <a:ext cx="10663932" cy="631860"/>
      </dsp:txXfrm>
    </dsp:sp>
    <dsp:sp modelId="{B90F5319-4263-4D62-A122-F364EA8D8DDC}">
      <dsp:nvSpPr>
        <dsp:cNvPr id="0" name=""/>
        <dsp:cNvSpPr/>
      </dsp:nvSpPr>
      <dsp:spPr>
        <a:xfrm>
          <a:off x="0" y="1896123"/>
          <a:ext cx="106639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BADCD6-54F3-4BA8-BA0D-9704625457E6}">
      <dsp:nvSpPr>
        <dsp:cNvPr id="0" name=""/>
        <dsp:cNvSpPr/>
      </dsp:nvSpPr>
      <dsp:spPr>
        <a:xfrm>
          <a:off x="0" y="1896123"/>
          <a:ext cx="10663932" cy="63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Syk</a:t>
          </a:r>
          <a:r>
            <a:rPr lang="en-US" sz="2400" kern="1200" dirty="0"/>
            <a:t>? </a:t>
          </a:r>
          <a:r>
            <a:rPr lang="en-US" sz="2400" kern="1200" dirty="0" err="1"/>
            <a:t>Flytskjema</a:t>
          </a:r>
          <a:endParaRPr lang="en-US" sz="2400" kern="1200" dirty="0"/>
        </a:p>
      </dsp:txBody>
      <dsp:txXfrm>
        <a:off x="0" y="1896123"/>
        <a:ext cx="10663932" cy="631860"/>
      </dsp:txXfrm>
    </dsp:sp>
    <dsp:sp modelId="{C8D1F601-A297-4BB4-B998-BB0072752719}">
      <dsp:nvSpPr>
        <dsp:cNvPr id="0" name=""/>
        <dsp:cNvSpPr/>
      </dsp:nvSpPr>
      <dsp:spPr>
        <a:xfrm>
          <a:off x="0" y="2527983"/>
          <a:ext cx="106639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96E38D-413E-4456-A305-B3E4D2571DE1}">
      <dsp:nvSpPr>
        <dsp:cNvPr id="0" name=""/>
        <dsp:cNvSpPr/>
      </dsp:nvSpPr>
      <dsp:spPr>
        <a:xfrm>
          <a:off x="0" y="2527983"/>
          <a:ext cx="10663932" cy="63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Udir.no</a:t>
          </a:r>
        </a:p>
      </dsp:txBody>
      <dsp:txXfrm>
        <a:off x="0" y="2527983"/>
        <a:ext cx="10663932" cy="631860"/>
      </dsp:txXfrm>
    </dsp:sp>
    <dsp:sp modelId="{B3219DD7-A028-46BB-8114-7C9F6FD070D7}">
      <dsp:nvSpPr>
        <dsp:cNvPr id="0" name=""/>
        <dsp:cNvSpPr/>
      </dsp:nvSpPr>
      <dsp:spPr>
        <a:xfrm>
          <a:off x="0" y="3159844"/>
          <a:ext cx="106639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1A20CA-B087-455B-B188-88FD1ADEC1CC}">
      <dsp:nvSpPr>
        <dsp:cNvPr id="0" name=""/>
        <dsp:cNvSpPr/>
      </dsp:nvSpPr>
      <dsp:spPr>
        <a:xfrm>
          <a:off x="0" y="3159844"/>
          <a:ext cx="10663932" cy="63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Kampanje og sosiale medier</a:t>
          </a:r>
          <a:endParaRPr lang="en-US" sz="2400" kern="1200" dirty="0"/>
        </a:p>
      </dsp:txBody>
      <dsp:txXfrm>
        <a:off x="0" y="3159844"/>
        <a:ext cx="10663932" cy="631860"/>
      </dsp:txXfrm>
    </dsp:sp>
    <dsp:sp modelId="{F571DC2F-9406-4350-BE34-068DCE4FF7F7}">
      <dsp:nvSpPr>
        <dsp:cNvPr id="0" name=""/>
        <dsp:cNvSpPr/>
      </dsp:nvSpPr>
      <dsp:spPr>
        <a:xfrm>
          <a:off x="0" y="3791705"/>
          <a:ext cx="106639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751550-E4E6-4C99-B97E-9F6587C19AC5}">
      <dsp:nvSpPr>
        <dsp:cNvPr id="0" name=""/>
        <dsp:cNvSpPr/>
      </dsp:nvSpPr>
      <dsp:spPr>
        <a:xfrm>
          <a:off x="0" y="3791705"/>
          <a:ext cx="10663932" cy="63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Innreiseinformasjon</a:t>
          </a:r>
          <a:endParaRPr lang="en-US" sz="2400" kern="1200" dirty="0"/>
        </a:p>
      </dsp:txBody>
      <dsp:txXfrm>
        <a:off x="0" y="3791705"/>
        <a:ext cx="10663932" cy="631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BB7CC-EE15-4D18-AA3E-01232B12AA6A}" type="datetimeFigureOut">
              <a:rPr lang="nn-NO" smtClean="0"/>
              <a:t>24.09.2021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396B6-B520-4C76-AFF1-72DD4C01514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6894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hvit og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 dirty="0"/>
              <a:t>Navn Etternavn, stillingstittel Helsedirektoratet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C6D8785-5A5E-418E-A3EF-EB3ED901F279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144090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3"/>
            <a:ext cx="10663932" cy="15927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98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136726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361934-D80D-4814-8AA3-05C151338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36C0B6-DDF1-4B35-9ECE-8C9A5308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EC9541-36FA-4FA0-9A86-A1FFA00D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38B395-6FCA-4B39-867D-C03F7FC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3771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nhold (to spal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73DB64-FA9A-4917-B9BC-FDBF51ACB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5122402" cy="11575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2F3F69F-D631-411F-BFF5-5611D6D8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8A3F24D-DD5A-4BBF-970B-80B97882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E7D622E-D661-4849-BC9C-58B238BE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AA586D02-CE2A-48B0-AB3E-02553004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56" y="1917700"/>
            <a:ext cx="5122402" cy="4424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0EDEDCD0-140E-4CA0-9E8E-4047CEFB2E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1198" y="1917700"/>
            <a:ext cx="5122402" cy="4424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543B2193-A04A-49FA-B3BA-B0A5CB5E96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1198" y="315913"/>
            <a:ext cx="5122402" cy="1157511"/>
          </a:xfrm>
        </p:spPr>
        <p:txBody>
          <a:bodyPr anchor="b" anchorCtr="0"/>
          <a:lstStyle>
            <a:lvl1pPr marL="0" indent="0">
              <a:buNone/>
              <a:defRPr/>
            </a:lvl1pPr>
          </a:lstStyle>
          <a:p>
            <a:pPr lvl="0"/>
            <a:r>
              <a:rPr kumimoji="0" lang="nb-NO" sz="3499" b="1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863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AEE3ECBB-F8CD-40EB-A9AF-746A02D44FBA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761256" y="1589599"/>
            <a:ext cx="11112430" cy="463558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media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7C21D35-2682-4C37-9369-8B21B52A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753124"/>
            <a:ext cx="6858446" cy="48474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defRPr sz="3499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9007D98-D6C3-416B-B59C-76C771F9F5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0804" y="1012168"/>
            <a:ext cx="3472883" cy="152350"/>
          </a:xfrm>
        </p:spPr>
        <p:txBody>
          <a:bodyPr wrap="square" anchor="b" anchorCtr="0">
            <a:spAutoFit/>
          </a:bodyPr>
          <a:lstStyle>
            <a:lvl1pPr marL="0" indent="0" algn="r">
              <a:lnSpc>
                <a:spcPct val="90000"/>
              </a:lnSpc>
              <a:buNone/>
              <a:defRPr sz="1100" u="sng"/>
            </a:lvl1pPr>
          </a:lstStyle>
          <a:p>
            <a:pPr lvl="0"/>
            <a:r>
              <a:rPr lang="nb-NO" dirty="0"/>
              <a:t>Kildelenke</a:t>
            </a:r>
          </a:p>
        </p:txBody>
      </p:sp>
    </p:spTree>
    <p:extLst>
      <p:ext uri="{BB962C8B-B14F-4D97-AF65-F5344CB8AC3E}">
        <p14:creationId xmlns:p14="http://schemas.microsoft.com/office/powerpoint/2010/main" val="3881784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re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86DB7F6B-2F66-40CC-B4CA-44167796F9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256" y="1917701"/>
            <a:ext cx="10663933" cy="4424107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36C0B6-DDF1-4B35-9ECE-8C9A5308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EC9541-36FA-4FA0-9A86-A1FFA00D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38B395-6FCA-4B39-867D-C03F7FC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20085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diagram 13">
            <a:extLst>
              <a:ext uri="{FF2B5EF4-FFF2-40B4-BE49-F238E27FC236}">
                <a16:creationId xmlns:a16="http://schemas.microsoft.com/office/drawing/2014/main" id="{217D82E2-7AC7-4093-BC1B-DEBB97F1DBF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61256" y="1992923"/>
            <a:ext cx="10663931" cy="4384431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825666F-F12E-4D05-8478-8905DBFF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1CB094-CF4F-4C2D-A3C1-7B149E8E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24BCA4-051E-48AF-A3F6-8C125106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47278E0-BBE2-41C8-B7D9-3A7BE944BC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257" y="1473423"/>
            <a:ext cx="10669487" cy="35386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F5FF7035-5ED5-4B7D-A025-3D7B90E5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0004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70D901B-4A09-4186-871A-0217E23470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257" y="1062133"/>
            <a:ext cx="3041848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6FBDA1A6-EF3F-4959-B6E4-5C465CFF92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8896" y="1062133"/>
            <a:ext cx="3041848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03CEB276-EB34-4498-9E66-A492C61DFC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5154" y="1062133"/>
            <a:ext cx="3041848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2EDD7D93-B865-4328-BE9A-4189D149A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257" y="188570"/>
            <a:ext cx="3041848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dirty="0" err="1"/>
              <a:t>Xxxxxx</a:t>
            </a:r>
            <a:endParaRPr lang="nb-NO" dirty="0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F9B9FE2A-AEDB-461E-B39B-E9833F7DA2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5154" y="188570"/>
            <a:ext cx="3041848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dirty="0" err="1"/>
              <a:t>Xxxxxx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0AE14427-350B-4070-A415-7AF5BF027C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8897" y="188570"/>
            <a:ext cx="3041848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dirty="0" err="1"/>
              <a:t>Xxxxxx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086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k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70D901B-4A09-4186-871A-0217E23470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257" y="1062133"/>
            <a:ext cx="4568327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6FBDA1A6-EF3F-4959-B6E4-5C465CFF92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6065" y="1062133"/>
            <a:ext cx="4574679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0606E69-7426-4AEC-A703-78AC147015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257" y="188570"/>
            <a:ext cx="4568327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dirty="0" err="1"/>
              <a:t>Xxxxxx</a:t>
            </a:r>
            <a:endParaRPr lang="nb-NO" dirty="0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A80E345F-BC10-4713-BFCF-78CDF2AB4B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6066" y="188570"/>
            <a:ext cx="4574679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dirty="0" err="1"/>
              <a:t>Xxxxxx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5528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539A6299-615A-48D3-98EC-67B10983AB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66019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32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hvit og 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 dirty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11DE7D1-8C9D-4D67-939F-CB5E940EBE45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205089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7820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9053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9970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6169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punktliste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2131D7-0AF4-4BA1-BBDD-FAE3CCC29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5018597" cy="46417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4">
            <a:extLst>
              <a:ext uri="{FF2B5EF4-FFF2-40B4-BE49-F238E27FC236}">
                <a16:creationId xmlns:a16="http://schemas.microsoft.com/office/drawing/2014/main" id="{9F425C94-8342-4509-8455-A16A5962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5018597" cy="11575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2862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punktliste og bilde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C58400E-AF45-4245-BCFF-BCD1AEE703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2131D7-0AF4-4BA1-BBDD-FAE3CCC29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5018597" cy="4641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4">
            <a:extLst>
              <a:ext uri="{FF2B5EF4-FFF2-40B4-BE49-F238E27FC236}">
                <a16:creationId xmlns:a16="http://schemas.microsoft.com/office/drawing/2014/main" id="{9F425C94-8342-4509-8455-A16A5962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5018597" cy="11575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5650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A05B22E1-6EA9-4466-81F8-E4957729AA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6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DEDC6E-CFAF-4046-B8BF-1CE2097ED5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297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16058"/>
            <a:ext cx="380310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rgbClr val="20202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743685A-51FE-462B-BD59-028A10C64D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9198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3CC6A7E-3507-42DD-8E1F-91B778ECB8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523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054334D-F166-4327-B8E2-E81514B8D5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1634" y="0"/>
            <a:ext cx="610036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6" y="1740238"/>
            <a:ext cx="4891530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8" y="3733006"/>
            <a:ext cx="4891530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4891530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 dirty="0"/>
              <a:t>Navn Etternavn, stillingstittel Helsedirektoratet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C6D8785-5A5E-418E-A3EF-EB3ED901F279}"/>
              </a:ext>
            </a:extLst>
          </p:cNvPr>
          <p:cNvSpPr/>
          <p:nvPr userDrawn="1"/>
        </p:nvSpPr>
        <p:spPr>
          <a:xfrm>
            <a:off x="761256" y="3458233"/>
            <a:ext cx="4891530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213183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33CF2A8-5334-4380-BBD9-6589D1F04F1D}"/>
              </a:ext>
            </a:extLst>
          </p:cNvPr>
          <p:cNvSpPr/>
          <p:nvPr userDrawn="1"/>
        </p:nvSpPr>
        <p:spPr>
          <a:xfrm>
            <a:off x="3803104" y="0"/>
            <a:ext cx="83888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2AE79A2-C695-4A0D-8156-C6A9AFFF8D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5154" y="964505"/>
            <a:ext cx="6865590" cy="55759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F003730-D2A9-4F5F-BEEC-80D5C718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>
            <a:normAutofit/>
          </a:bodyPr>
          <a:lstStyle>
            <a:lvl1pPr>
              <a:defRPr sz="2799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4576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03C53EE7-6168-4988-A0E1-765A681A7A31}"/>
              </a:ext>
            </a:extLst>
          </p:cNvPr>
          <p:cNvGrpSpPr/>
          <p:nvPr userDrawn="1"/>
        </p:nvGrpSpPr>
        <p:grpSpPr>
          <a:xfrm>
            <a:off x="3551056" y="234030"/>
            <a:ext cx="8407599" cy="6390798"/>
            <a:chOff x="7101650" y="468059"/>
            <a:chExt cx="16814103" cy="12781597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33CF2A8-5334-4380-BBD9-6589D1F04F1D}"/>
                </a:ext>
              </a:extLst>
            </p:cNvPr>
            <p:cNvSpPr/>
            <p:nvPr userDrawn="1"/>
          </p:nvSpPr>
          <p:spPr>
            <a:xfrm>
              <a:off x="7605714" y="468059"/>
              <a:ext cx="16310039" cy="127815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798">
                <a:solidFill>
                  <a:schemeClr val="bg1"/>
                </a:solidFill>
              </a:endParaRPr>
            </a:p>
          </p:txBody>
        </p:sp>
        <p:sp>
          <p:nvSpPr>
            <p:cNvPr id="3" name="Likebent trekant 2">
              <a:extLst>
                <a:ext uri="{FF2B5EF4-FFF2-40B4-BE49-F238E27FC236}">
                  <a16:creationId xmlns:a16="http://schemas.microsoft.com/office/drawing/2014/main" id="{86274A8D-C72C-4E89-AF3A-5587AFD7E9F9}"/>
                </a:ext>
              </a:extLst>
            </p:cNvPr>
            <p:cNvSpPr/>
            <p:nvPr userDrawn="1"/>
          </p:nvSpPr>
          <p:spPr>
            <a:xfrm rot="16200000">
              <a:off x="6849619" y="11053383"/>
              <a:ext cx="1008126" cy="50406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798"/>
            </a:p>
          </p:txBody>
        </p:sp>
      </p:grp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2AE79A2-C695-4A0D-8156-C6A9AFFF8D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5154" y="2241763"/>
            <a:ext cx="6865590" cy="1692771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– Sitat  </a:t>
            </a:r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116CDE2F-835B-4E7B-8DC0-5E54FA45D1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5154" y="4526800"/>
            <a:ext cx="6865590" cy="346249"/>
          </a:xfrm>
        </p:spPr>
        <p:txBody>
          <a:bodyPr>
            <a:normAutofit/>
          </a:bodyPr>
          <a:lstStyle>
            <a:lvl1pPr marL="0" indent="0">
              <a:buNone/>
              <a:defRPr sz="2299" b="1">
                <a:solidFill>
                  <a:schemeClr val="bg1"/>
                </a:solidFill>
              </a:defRPr>
            </a:lvl1pPr>
            <a:lvl2pPr>
              <a:defRPr sz="2299" b="1">
                <a:solidFill>
                  <a:schemeClr val="bg1"/>
                </a:solidFill>
              </a:defRPr>
            </a:lvl2pPr>
            <a:lvl3pPr>
              <a:defRPr sz="2299" b="1">
                <a:solidFill>
                  <a:schemeClr val="bg1"/>
                </a:solidFill>
              </a:defRPr>
            </a:lvl3pPr>
            <a:lvl4pPr>
              <a:defRPr sz="2299" b="1">
                <a:solidFill>
                  <a:schemeClr val="bg1"/>
                </a:solidFill>
              </a:defRPr>
            </a:lvl4pPr>
            <a:lvl5pPr>
              <a:defRPr sz="2299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Etternavn (alder)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F685159-16FF-42C9-9050-65D31D02A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92" y="959521"/>
            <a:ext cx="1091257" cy="854965"/>
          </a:xfrm>
          <a:prstGeom prst="rect">
            <a:avLst/>
          </a:prstGeom>
        </p:spPr>
      </p:pic>
      <p:sp>
        <p:nvSpPr>
          <p:cNvPr id="15" name="Tittel 14">
            <a:extLst>
              <a:ext uri="{FF2B5EF4-FFF2-40B4-BE49-F238E27FC236}">
                <a16:creationId xmlns:a16="http://schemas.microsoft.com/office/drawing/2014/main" id="{422851C1-D740-4919-AEAE-5D48CB23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3132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innhold og media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7473B02-1FF5-4A94-B0A6-44D615C59DB8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5088940" cy="11575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361934-D80D-4814-8AA3-05C151338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57" y="1917700"/>
            <a:ext cx="5088940" cy="4424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6272AD0-8BE2-4B74-97C1-36C6108CFB5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4598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C743271-C15B-4CA5-881B-A858BFAE0CF3}"/>
              </a:ext>
            </a:extLst>
          </p:cNvPr>
          <p:cNvSpPr/>
          <p:nvPr userDrawn="1"/>
        </p:nvSpPr>
        <p:spPr>
          <a:xfrm>
            <a:off x="0" y="0"/>
            <a:ext cx="60916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126054-13B1-44E8-8DCA-D694E795B8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065" y="1784703"/>
            <a:ext cx="4569123" cy="2769989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9994"/>
            </a:lvl1pPr>
          </a:lstStyle>
          <a:p>
            <a:pPr lvl="0"/>
            <a:r>
              <a:rPr lang="nb-NO" dirty="0"/>
              <a:t>XX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622" y="4325910"/>
            <a:ext cx="4569123" cy="526298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3799"/>
            </a:lvl1pPr>
          </a:lstStyle>
          <a:p>
            <a:pPr lvl="0"/>
            <a:r>
              <a:rPr lang="nb-NO" dirty="0"/>
              <a:t>stikkord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AFD97FAE-7326-4897-8FAA-AFEF7640F3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0463" y="3417759"/>
            <a:ext cx="4569123" cy="747897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699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Tekst lorem ipsum dolor sit amet</a:t>
            </a:r>
            <a:endParaRPr lang="nb-NO" dirty="0"/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8D64F2B5-3487-48B2-8043-08BC23EBC2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63" y="2782454"/>
            <a:ext cx="4569123" cy="318475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2405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er og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732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56232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1207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6184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4134F90-CAE2-4572-81CB-B33544D0D3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15D4FCC-4A79-42D6-A8FB-074E2B7C62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n-NO"/>
              <a:t>Helsedirektoratet</a:t>
            </a:r>
            <a:endParaRPr lang="nn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3B30940-D4FB-4C25-8135-6B06CA7C69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pPr/>
              <a:t>‹#›</a:t>
            </a:fld>
            <a:endParaRPr lang="nn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66F272F2-49BC-4138-B101-3654240FAEF3}"/>
              </a:ext>
            </a:extLst>
          </p:cNvPr>
          <p:cNvCxnSpPr/>
          <p:nvPr userDrawn="1"/>
        </p:nvCxnSpPr>
        <p:spPr>
          <a:xfrm>
            <a:off x="761256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9C9F7C75-6683-453A-9D1D-2ADEB0C51336}"/>
              </a:ext>
            </a:extLst>
          </p:cNvPr>
          <p:cNvCxnSpPr/>
          <p:nvPr userDrawn="1"/>
        </p:nvCxnSpPr>
        <p:spPr>
          <a:xfrm>
            <a:off x="9146183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B026ACA-3B63-455E-9059-5A3E0959017D}"/>
              </a:ext>
            </a:extLst>
          </p:cNvPr>
          <p:cNvCxnSpPr/>
          <p:nvPr userDrawn="1"/>
        </p:nvCxnSpPr>
        <p:spPr>
          <a:xfrm>
            <a:off x="3556232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D119814D-25D9-4B69-A446-34776D6C5331}"/>
              </a:ext>
            </a:extLst>
          </p:cNvPr>
          <p:cNvCxnSpPr/>
          <p:nvPr userDrawn="1"/>
        </p:nvCxnSpPr>
        <p:spPr>
          <a:xfrm>
            <a:off x="6351207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29F073FD-AF78-46F7-8EE5-6EFB6F5BBB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3080" y="1827229"/>
            <a:ext cx="1512986" cy="1525588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999" b="1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2pPr>
            <a:lvl3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3pPr>
            <a:lvl4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4pPr>
            <a:lvl5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nb-NO" dirty="0" err="1"/>
              <a:t>Xxxx</a:t>
            </a:r>
            <a:endParaRPr lang="nb-NO" dirty="0"/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A067CB03-097D-41A1-B0BF-35404A7A32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03104" y="993502"/>
            <a:ext cx="4592936" cy="387708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799" b="1"/>
            </a:lvl1pPr>
          </a:lstStyle>
          <a:p>
            <a:pPr lvl="0"/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417750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3002990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7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826603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8288689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9823" y="2275682"/>
            <a:ext cx="3451981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95577" y="2275682"/>
            <a:ext cx="299932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75934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er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A322471-DF8C-470F-90B9-E1459BDF79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6"/>
          </a:xfrm>
          <a:prstGeom prst="rect">
            <a:avLst/>
          </a:prstGeom>
        </p:spPr>
      </p:pic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AA5C412B-5F21-4B22-82D7-54E4FBD19B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3002990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7A7207AD-56F2-4C93-8B6C-DDDFDA4167C0}"/>
              </a:ext>
            </a:extLst>
          </p:cNvPr>
          <p:cNvCxnSpPr/>
          <p:nvPr userDrawn="1"/>
        </p:nvCxnSpPr>
        <p:spPr>
          <a:xfrm>
            <a:off x="3826603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2BCBA19-8465-44E2-9CE7-FDCB13A6980B}"/>
              </a:ext>
            </a:extLst>
          </p:cNvPr>
          <p:cNvCxnSpPr/>
          <p:nvPr userDrawn="1"/>
        </p:nvCxnSpPr>
        <p:spPr>
          <a:xfrm>
            <a:off x="8288689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0169B0DB-742C-4375-B389-C2F0BE8B94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9823" y="2275682"/>
            <a:ext cx="3451981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3AB97FFC-F3E9-43A9-BE47-DCCC5FA379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95577" y="2275682"/>
            <a:ext cx="299932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57390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7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156000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5CCC361-A4E2-48AA-8E30-515EB00CB0B2}"/>
              </a:ext>
            </a:extLst>
          </p:cNvPr>
          <p:cNvCxnSpPr/>
          <p:nvPr userDrawn="1"/>
        </p:nvCxnSpPr>
        <p:spPr>
          <a:xfrm>
            <a:off x="6099560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9043119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777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133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4897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69066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er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A322471-DF8C-470F-90B9-E1459BDF79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6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156000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5CCC361-A4E2-48AA-8E30-515EB00CB0B2}"/>
              </a:ext>
            </a:extLst>
          </p:cNvPr>
          <p:cNvCxnSpPr/>
          <p:nvPr userDrawn="1"/>
        </p:nvCxnSpPr>
        <p:spPr>
          <a:xfrm>
            <a:off x="6099560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9043119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777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133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4897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23108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1750E-2643-47C8-936D-4607BFE54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6" y="2802950"/>
            <a:ext cx="4734308" cy="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5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B41CECB-54C1-4DFF-88AC-5417CD54C13B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601086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1750E-2643-47C8-936D-4607BFE54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6" y="2802950"/>
            <a:ext cx="4734308" cy="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48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1750E-2643-47C8-936D-4607BFE54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7" y="2802950"/>
            <a:ext cx="4734306" cy="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96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1750E-2643-47C8-936D-4607BFE54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6" y="2802950"/>
            <a:ext cx="4734308" cy="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35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ed nettside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75B877F-AA1C-48A2-86EE-7F0E9A7BF8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57" y="2410502"/>
            <a:ext cx="2231286" cy="152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95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od helse Gode liv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F9F67ED-7A72-405B-99F9-E7CDDCD2B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1" y="1584198"/>
            <a:ext cx="5316069" cy="214732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5857388-D08B-465A-A7DC-13F17E84ACBD}"/>
              </a:ext>
            </a:extLst>
          </p:cNvPr>
          <p:cNvSpPr txBox="1"/>
          <p:nvPr userDrawn="1"/>
        </p:nvSpPr>
        <p:spPr>
          <a:xfrm>
            <a:off x="761257" y="4356833"/>
            <a:ext cx="7304746" cy="353943"/>
          </a:xfrm>
          <a:prstGeom prst="rect">
            <a:avLst/>
          </a:prstGeom>
          <a:noFill/>
        </p:spPr>
        <p:txBody>
          <a:bodyPr wrap="square" lIns="45717" tIns="22859" rIns="45717" bIns="22859" rtlCol="0">
            <a:spAutoFit/>
          </a:bodyPr>
          <a:lstStyle/>
          <a:p>
            <a:r>
              <a:rPr lang="nb-NO" sz="1999" u="sng">
                <a:solidFill>
                  <a:schemeClr val="bg1"/>
                </a:solidFill>
              </a:rPr>
              <a:t>helsedirektoratet.no</a:t>
            </a:r>
            <a:endParaRPr lang="nb-NO" sz="1999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782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od helse Gode liv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F9F67ED-7A72-405B-99F9-E7CDDCD2B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1" y="1584198"/>
            <a:ext cx="5316069" cy="214732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5857388-D08B-465A-A7DC-13F17E84ACBD}"/>
              </a:ext>
            </a:extLst>
          </p:cNvPr>
          <p:cNvSpPr txBox="1"/>
          <p:nvPr userDrawn="1"/>
        </p:nvSpPr>
        <p:spPr>
          <a:xfrm>
            <a:off x="761257" y="4356833"/>
            <a:ext cx="7304746" cy="353943"/>
          </a:xfrm>
          <a:prstGeom prst="rect">
            <a:avLst/>
          </a:prstGeom>
          <a:noFill/>
        </p:spPr>
        <p:txBody>
          <a:bodyPr wrap="square" lIns="45717" tIns="22859" rIns="45717" bIns="22859" rtlCol="0">
            <a:spAutoFit/>
          </a:bodyPr>
          <a:lstStyle/>
          <a:p>
            <a:r>
              <a:rPr lang="nb-NO" sz="1999" u="sng" dirty="0">
                <a:solidFill>
                  <a:schemeClr val="dk2"/>
                </a:solidFill>
              </a:rPr>
              <a:t>helsedirektoratet.no</a:t>
            </a:r>
          </a:p>
        </p:txBody>
      </p:sp>
    </p:spTree>
    <p:extLst>
      <p:ext uri="{BB962C8B-B14F-4D97-AF65-F5344CB8AC3E}">
        <p14:creationId xmlns:p14="http://schemas.microsoft.com/office/powerpoint/2010/main" val="237320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02506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5D1180-C8FC-4594-B44B-FFFC20B5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03ACED-71DF-4273-BBDA-F59CCACF7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4081129-7FFC-48B4-A4A5-05335CC14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8FAED1F-B469-44FE-87CE-7021506D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5709-6C1B-4837-9412-AAB8283517C3}" type="datetimeFigureOut">
              <a:rPr lang="nb-NO" smtClean="0"/>
              <a:t>24.09.2021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67E9D46-2910-4B43-85D1-D3947F008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C7A24DD-747F-43B5-946A-92809CD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7F9A-BD3D-4BB1-BA5C-89EF25CCDB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73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42AE60F-ED9B-4EAC-A6F5-7B46A39B9711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317224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 dirty="0">
              <a:solidFill>
                <a:schemeClr val="bg1"/>
              </a:solidFill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Navn Etternavn, stillingstittel Helsedirektoratet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2EBB68E-D81F-4673-92C0-1797C8A4D118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316194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3"/>
            <a:ext cx="10663932" cy="15927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98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268012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3"/>
            <a:ext cx="10663932" cy="15927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98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210021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rgbClr val="202020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3"/>
            <a:ext cx="10663932" cy="15927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>
              <a:solidFill>
                <a:srgbClr val="20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6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5749669-6931-4C6E-B152-F25A1F21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10663932" cy="115751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C510D1-D451-4A9F-8D9E-451907F84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256" y="1917700"/>
            <a:ext cx="10663932" cy="442410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C366B4-B3AC-46B9-9CB1-13C84BBCF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45914" y="6455688"/>
            <a:ext cx="900172" cy="1076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00">
                <a:solidFill>
                  <a:srgbClr val="202020"/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085FB4B-C816-4D4C-8D18-CE3B83BED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256" y="6455688"/>
            <a:ext cx="900172" cy="1076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00">
                <a:solidFill>
                  <a:srgbClr val="202020"/>
                </a:solidFill>
              </a:defRPr>
            </a:lvl1pPr>
          </a:lstStyle>
          <a:p>
            <a:r>
              <a:rPr lang="nn-NO"/>
              <a:t>Helsedirektoratet</a:t>
            </a:r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928A03-7079-441D-9969-C152566BE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0572" y="6485065"/>
            <a:ext cx="900172" cy="1076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700">
                <a:solidFill>
                  <a:srgbClr val="202020"/>
                </a:solidFill>
              </a:defRPr>
            </a:lvl1pPr>
          </a:lstStyle>
          <a:p>
            <a:fld id="{1670A82E-6091-4B79-BDC9-9FEC8E0D8D32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9446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60" r:id="rId4"/>
    <p:sldLayoutId id="2147483662" r:id="rId5"/>
    <p:sldLayoutId id="2147483663" r:id="rId6"/>
    <p:sldLayoutId id="2147483677" r:id="rId7"/>
    <p:sldLayoutId id="2147483678" r:id="rId8"/>
    <p:sldLayoutId id="2147483679" r:id="rId9"/>
    <p:sldLayoutId id="2147483680" r:id="rId10"/>
    <p:sldLayoutId id="2147483650" r:id="rId11"/>
    <p:sldLayoutId id="2147483652" r:id="rId12"/>
    <p:sldLayoutId id="2147483674" r:id="rId13"/>
    <p:sldLayoutId id="2147483694" r:id="rId14"/>
    <p:sldLayoutId id="2147483654" r:id="rId15"/>
    <p:sldLayoutId id="2147483675" r:id="rId16"/>
    <p:sldLayoutId id="2147483676" r:id="rId17"/>
    <p:sldLayoutId id="2147483691" r:id="rId18"/>
    <p:sldLayoutId id="2147483668" r:id="rId19"/>
    <p:sldLayoutId id="2147483695" r:id="rId20"/>
    <p:sldLayoutId id="2147483696" r:id="rId21"/>
    <p:sldLayoutId id="2147483697" r:id="rId22"/>
    <p:sldLayoutId id="2147483698" r:id="rId23"/>
    <p:sldLayoutId id="2147483669" r:id="rId24"/>
    <p:sldLayoutId id="2147483699" r:id="rId25"/>
    <p:sldLayoutId id="2147483670" r:id="rId26"/>
    <p:sldLayoutId id="2147483671" r:id="rId27"/>
    <p:sldLayoutId id="2147483672" r:id="rId28"/>
    <p:sldLayoutId id="2147483673" r:id="rId29"/>
    <p:sldLayoutId id="2147483681" r:id="rId30"/>
    <p:sldLayoutId id="2147483682" r:id="rId31"/>
    <p:sldLayoutId id="2147483683" r:id="rId32"/>
    <p:sldLayoutId id="2147483651" r:id="rId33"/>
    <p:sldLayoutId id="2147483667" r:id="rId34"/>
    <p:sldLayoutId id="2147483692" r:id="rId35"/>
    <p:sldLayoutId id="2147483693" r:id="rId36"/>
    <p:sldLayoutId id="2147483665" r:id="rId37"/>
    <p:sldLayoutId id="2147483666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55" r:id="rId46"/>
    <p:sldLayoutId id="2147483700" r:id="rId47"/>
  </p:sldLayoutIdLst>
  <p:hf hdr="0" dt="0"/>
  <p:txStyles>
    <p:titleStyle>
      <a:lvl1pPr algn="l" defTabSz="914263" rtl="0" eaLnBrk="1" latinLnBrk="0" hangingPunct="1">
        <a:lnSpc>
          <a:spcPct val="100000"/>
        </a:lnSpc>
        <a:spcBef>
          <a:spcPts val="0"/>
        </a:spcBef>
        <a:buNone/>
        <a:defRPr sz="3499" b="1" kern="1200">
          <a:solidFill>
            <a:srgbClr val="202020"/>
          </a:solidFill>
          <a:latin typeface="+mj-lt"/>
          <a:ea typeface="+mj-ea"/>
          <a:cs typeface="+mj-cs"/>
        </a:defRPr>
      </a:lvl1pPr>
    </p:titleStyle>
    <p:bodyStyle>
      <a:lvl1pPr marL="179982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99" kern="1200">
          <a:solidFill>
            <a:srgbClr val="202020"/>
          </a:solidFill>
          <a:latin typeface="+mn-lt"/>
          <a:ea typeface="+mn-ea"/>
          <a:cs typeface="+mn-cs"/>
        </a:defRPr>
      </a:lvl1pPr>
      <a:lvl2pPr marL="359964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99" kern="1200">
          <a:solidFill>
            <a:srgbClr val="202020"/>
          </a:solidFill>
          <a:latin typeface="+mn-lt"/>
          <a:ea typeface="+mn-ea"/>
          <a:cs typeface="+mn-cs"/>
        </a:defRPr>
      </a:lvl2pPr>
      <a:lvl3pPr marL="539946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99" kern="1200">
          <a:solidFill>
            <a:srgbClr val="202020"/>
          </a:solidFill>
          <a:latin typeface="+mn-lt"/>
          <a:ea typeface="+mn-ea"/>
          <a:cs typeface="+mn-cs"/>
        </a:defRPr>
      </a:lvl3pPr>
      <a:lvl4pPr marL="719928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202020"/>
          </a:solidFill>
          <a:latin typeface="+mn-lt"/>
          <a:ea typeface="+mn-ea"/>
          <a:cs typeface="+mn-cs"/>
        </a:defRPr>
      </a:lvl4pPr>
      <a:lvl5pPr marL="899910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202020"/>
          </a:solidFill>
          <a:latin typeface="+mn-lt"/>
          <a:ea typeface="+mn-ea"/>
          <a:cs typeface="+mn-cs"/>
        </a:defRPr>
      </a:lvl5pPr>
      <a:lvl6pPr marL="2514223" indent="-228565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4" indent="-228565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5" indent="-228565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7" indent="-228565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4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5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7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9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9" userDrawn="1">
          <p15:clr>
            <a:srgbClr val="F26B43"/>
          </p15:clr>
        </p15:guide>
        <p15:guide id="2" pos="8635" userDrawn="1">
          <p15:clr>
            <a:srgbClr val="F26B43"/>
          </p15:clr>
        </p15:guide>
        <p15:guide id="3" pos="959" userDrawn="1">
          <p15:clr>
            <a:srgbClr val="F26B43"/>
          </p15:clr>
        </p15:guide>
        <p15:guide id="4" pos="2882" userDrawn="1">
          <p15:clr>
            <a:srgbClr val="F26B43"/>
          </p15:clr>
        </p15:guide>
        <p15:guide id="5" pos="6712" userDrawn="1">
          <p15:clr>
            <a:srgbClr val="F26B43"/>
          </p15:clr>
        </p15:guide>
        <p15:guide id="6" pos="5750" userDrawn="1">
          <p15:clr>
            <a:srgbClr val="F26B43"/>
          </p15:clr>
        </p15:guide>
        <p15:guide id="7" pos="4790" userDrawn="1">
          <p15:clr>
            <a:srgbClr val="F26B43"/>
          </p15:clr>
        </p15:guide>
        <p15:guide id="8" pos="3844" userDrawn="1">
          <p15:clr>
            <a:srgbClr val="F26B43"/>
          </p15:clr>
        </p15:guide>
        <p15:guide id="9" pos="1919" userDrawn="1">
          <p15:clr>
            <a:srgbClr val="F26B43"/>
          </p15:clr>
        </p15:guide>
        <p15:guide id="10" pos="9597" userDrawn="1">
          <p15:clr>
            <a:srgbClr val="F26B43"/>
          </p15:clr>
        </p15:guide>
        <p15:guide id="11" pos="10580" userDrawn="1">
          <p15:clr>
            <a:srgbClr val="F26B43"/>
          </p15:clr>
        </p15:guide>
        <p15:guide id="12" pos="11519" userDrawn="1">
          <p15:clr>
            <a:srgbClr val="F26B43"/>
          </p15:clr>
        </p15:guide>
        <p15:guide id="13" pos="12467" userDrawn="1">
          <p15:clr>
            <a:srgbClr val="F26B43"/>
          </p15:clr>
        </p15:guide>
        <p15:guide id="14" pos="13427" userDrawn="1">
          <p15:clr>
            <a:srgbClr val="F26B43"/>
          </p15:clr>
        </p15:guide>
        <p15:guide id="15" pos="14954" userDrawn="1">
          <p15:clr>
            <a:srgbClr val="F26B43"/>
          </p15:clr>
        </p15:guide>
        <p15:guide id="16" orient="horz" pos="8238" userDrawn="1">
          <p15:clr>
            <a:srgbClr val="F26B43"/>
          </p15:clr>
        </p15:guide>
        <p15:guide id="17" pos="399" userDrawn="1">
          <p15:clr>
            <a:srgbClr val="F26B43"/>
          </p15:clr>
        </p15:guide>
        <p15:guide id="18" pos="7672" userDrawn="1">
          <p15:clr>
            <a:srgbClr val="F26B43"/>
          </p15:clr>
        </p15:guide>
        <p15:guide id="19" pos="143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veiledere/koronavirus/arrangementer-gjester-i-hjemmet-og-avstand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helsedirektoratet.no/veiledere/koronavirus/naeringsliv-servering-handel-reiseliv-og-transport" TargetMode="External"/><Relationship Id="rId4" Type="http://schemas.openxmlformats.org/officeDocument/2006/relationships/hyperlink" Target="https://www.helsedirektoratet.no/veiledere/koronavirus/idrett-kultur-og-frivillighe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fhi.no/nettpub/coronavirus/faktasmittevernrad-for-befolkningen/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i.no/publ/2021/flytskjema-nyoppstatte-luftveissymptomer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reopen.europa.eu/en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regjeringen.no/no/aktuelt/norge-gar-over-til-en-normal-hverdag-med-okt-beredskap/id2872539/?expand=factbox2872560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helsedirektoratet.no/tema/beredskap-og-krisehandtering/koronavirus/faglig-grunnlag-til-helse-og-omsorgsdepartementet-covid-19?utm_source=abonnement&amp;utm_medium=epost&amp;utm_campaign=artikkel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SF/forskrift/2020-03-27-470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sedirektoratet.no/veiledere/koronavirus/testing-isolasjon-smittesporing-og-karantene/nedjustert-tisk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norge.no/koronavirus/oversikt-over-regler-og-anbefalinger/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www.helsenorge.no/koronavirus/reise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hyperlink" Target="https://www.helsenorge.no/koronavirus/barn-og-unge/" TargetMode="External"/><Relationship Id="rId4" Type="http://schemas.openxmlformats.org/officeDocument/2006/relationships/hyperlink" Target="https://www.helsenorge.no/koronavirus/testing-og-symptomer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0209CF-1EB8-45C9-A52A-46CD1DEB0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891" y="1836303"/>
            <a:ext cx="5334744" cy="1592697"/>
          </a:xfrm>
        </p:spPr>
        <p:txBody>
          <a:bodyPr>
            <a:normAutofit fontScale="90000"/>
          </a:bodyPr>
          <a:lstStyle/>
          <a:p>
            <a:r>
              <a:rPr lang="nb-NO" sz="4000" dirty="0"/>
              <a:t>«Kommunepakke»  </a:t>
            </a:r>
            <a:r>
              <a:rPr lang="nb-NO" sz="2700" dirty="0"/>
              <a:t>informasjon om hva gjelder i forbindelse med gjenåpning fra 25.september 2021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113E26A-31CE-4F69-8B81-9090F7684C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b="1" dirty="0"/>
              <a:t>Statsforvalternes </a:t>
            </a:r>
            <a:r>
              <a:rPr lang="nb-NO" b="1" dirty="0" err="1"/>
              <a:t>kommunikasjonsforum</a:t>
            </a:r>
            <a:r>
              <a:rPr lang="nb-NO" b="1" dirty="0"/>
              <a:t> 24.sept.2021</a:t>
            </a:r>
          </a:p>
        </p:txBody>
      </p:sp>
      <p:pic>
        <p:nvPicPr>
          <p:cNvPr id="1026" name="Picture 2" descr="Se kildebildet">
            <a:extLst>
              <a:ext uri="{FF2B5EF4-FFF2-40B4-BE49-F238E27FC236}">
                <a16:creationId xmlns:a16="http://schemas.microsoft.com/office/drawing/2014/main" id="{97DCF46C-0415-4DD3-9766-3928FF8A1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14" y="615143"/>
            <a:ext cx="1069754" cy="6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 kildebildet">
            <a:extLst>
              <a:ext uri="{FF2B5EF4-FFF2-40B4-BE49-F238E27FC236}">
                <a16:creationId xmlns:a16="http://schemas.microsoft.com/office/drawing/2014/main" id="{406E1971-6B24-41BC-8A98-433E96B45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03" y="755328"/>
            <a:ext cx="1069754" cy="38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4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E1FF00-69F4-44A6-8586-F5B2A25B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0"/>
            <a:ext cx="10663932" cy="1157511"/>
          </a:xfrm>
        </p:spPr>
        <p:txBody>
          <a:bodyPr>
            <a:normAutofit fontScale="90000"/>
          </a:bodyPr>
          <a:lstStyle/>
          <a:p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Helsedirektoratet.no: Oppdatert informasjon kap. 3 til 5 i hovedveilederen </a:t>
            </a:r>
            <a:b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(arrangementer + idrett + næringsliv)</a:t>
            </a:r>
            <a:endParaRPr lang="nb-NO" sz="2800" dirty="0">
              <a:highlight>
                <a:srgbClr val="FFFF00"/>
              </a:highlight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87C09C3-B398-440E-AD23-A461F1C4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F4FF06D-4AC0-4075-BE2D-F53673DB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10</a:t>
            </a:fld>
            <a:endParaRPr lang="nn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A6953A78-4AFB-4D68-8AC2-FA0637717C4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57" y="1473424"/>
            <a:ext cx="6996705" cy="50116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590CE64-9158-4D25-B40A-46F6333117EF}"/>
              </a:ext>
            </a:extLst>
          </p:cNvPr>
          <p:cNvSpPr txBox="1"/>
          <p:nvPr/>
        </p:nvSpPr>
        <p:spPr>
          <a:xfrm>
            <a:off x="7668929" y="1606948"/>
            <a:ext cx="423752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Oppdatert informasjon: </a:t>
            </a:r>
          </a:p>
          <a:p>
            <a:endParaRPr lang="nb-NO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Kap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3: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https://www.helsedirektoratet.no/veiledere/koronavirus/arrangementer-gjester-i-hjemmet-og-avstand</a:t>
            </a:r>
            <a:endParaRPr lang="nb-NO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Kap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4: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https://www.helsedirektoratet.no/veiledere/koronavirus/idrett-kultur-og-frivillighet</a:t>
            </a:r>
            <a:endParaRPr lang="nb-NO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Kap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5: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https://www.helsedirektoratet.no/veiledere/koronavirus/naeringsliv-servering-handel-reiseliv-og-transport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5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459DBA-95FE-4CFA-8CE9-7B0464F5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618072"/>
            <a:ext cx="5329188" cy="372373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nb-NO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FHI.no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Nytt innhold legges inn i allerede eksisterende artikler i koronaveilederen, bortsett fra en ny artikkel om smittevernråd til befolkningen: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b-NO" sz="2400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400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https://www.fhi.no/nettpub/coronavirus/fakta/smittevernrad-for-befolkningen/</a:t>
            </a:r>
            <a:r>
              <a:rPr lang="nb-NO" sz="24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b-NO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Utdatert innhold legges i historisk arkiv, men er fortsatt søkbart og det vil være tydelig lenket fra koronaveilederen til utdatert innhold.</a:t>
            </a:r>
          </a:p>
          <a:p>
            <a:endParaRPr lang="nb-NO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A21317A-E9E6-476A-9AE0-CB3E6EC8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829FBA7-A54F-4CF3-BEBF-B30F85F0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11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6669DA6-5495-427B-8FE7-70BAA1A2C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67680" cy="681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06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DB6F2277-3FBB-4F4E-AE02-A5C28DAE5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390" y="1"/>
            <a:ext cx="9762276" cy="6858000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41DAA8D-5CD2-4495-BF1F-EE4C5DE1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0" y="2271489"/>
            <a:ext cx="2195304" cy="1157511"/>
          </a:xfrm>
        </p:spPr>
        <p:txBody>
          <a:bodyPr wrap="square" anchor="b">
            <a:normAutofit fontScale="90000"/>
          </a:bodyPr>
          <a:lstStyle/>
          <a:p>
            <a:r>
              <a:rPr lang="nb-NO" dirty="0"/>
              <a:t>Hva gjør du når du er syk? 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539D01F-CA7C-4862-BBA8-05635E8C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256" y="6455688"/>
            <a:ext cx="900172" cy="1076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C02946B-82B8-4631-B20C-5BD55AA4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0572" y="6485065"/>
            <a:ext cx="900172" cy="1076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70A82E-6091-4B79-BDC9-9FEC8E0D8D32}" type="slidenum">
              <a:rPr lang="nn-NO" smtClean="0"/>
              <a:pPr>
                <a:spcAft>
                  <a:spcPts val="600"/>
                </a:spcAft>
              </a:pPr>
              <a:t>12</a:t>
            </a:fld>
            <a:endParaRPr lang="nn-NO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84111F9-AF11-4AAC-ADB9-447734B04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90" y="3715000"/>
            <a:ext cx="22857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https://www.fhi.no/publ/2021/flytskjema-nyoppstatte-luftveissymptomer/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76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32C3B0-F580-4F05-A218-A2528BB6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60" y="294615"/>
            <a:ext cx="10663932" cy="1157511"/>
          </a:xfrm>
        </p:spPr>
        <p:txBody>
          <a:bodyPr/>
          <a:lstStyle/>
          <a:p>
            <a:r>
              <a:rPr lang="nb-NO" dirty="0"/>
              <a:t>Utdanningsdirektoratet har sendt epost til alle barnehager, skoler og eiere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F1754E-1F90-44C5-91FB-AF0805DE5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60" y="1785668"/>
            <a:ext cx="11058567" cy="4336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Tilbake til normalen i barnehager og skoler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Fra lørdag 25. september kl. 16 går vi over til en normal hverdag med økt beredskap. Det er ikke lenger nødvendig med kontaktreduserende tiltak i barnehager og skoler. Trafikklysmodellen kan bare videreføres eller tas i bruk dersom den enkelte kommune mener at smittesituasjonen krever lokale tiltak.   </a:t>
            </a:r>
          </a:p>
          <a:p>
            <a:pPr marL="0" indent="0"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Den voksne befolkningen er i stor grad vaksinert, og en økende andel ungdom får vaksine. Barn og unge har lav risiko for alvorlig covid-19 sykdom.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Derfor er det ikke lenger nødvendig eller forholdsmessig å ha tiltak i skoler og barnehager som begrenser hverdagen deres. De grunnleggende smittevernrådene gjelder fortsatt. </a:t>
            </a:r>
          </a:p>
          <a:p>
            <a:pPr marL="0" indent="0">
              <a:buNone/>
            </a:pPr>
            <a:endParaRPr lang="nb-NO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hlinkClick r:id=""/>
            </a:endParaRPr>
          </a:p>
          <a:p>
            <a:pPr marL="0" indent="0">
              <a:buNone/>
            </a:pPr>
            <a:r>
              <a:rPr lang="nb-NO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"/>
              </a:rPr>
              <a:t>Les mer på udir.no</a:t>
            </a:r>
            <a:r>
              <a:rPr lang="nb-NO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Vennlig hilsen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Utdanningsdirektoratet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B084C9A-DA52-4964-AC33-287FD9EE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AB36F6D-EF65-430B-8576-6E101056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13</a:t>
            </a:fld>
            <a:endParaRPr lang="nn-NO"/>
          </a:p>
        </p:txBody>
      </p:sp>
      <p:pic>
        <p:nvPicPr>
          <p:cNvPr id="4098" name="Picture 2" descr="Se kildebildet">
            <a:extLst>
              <a:ext uri="{FF2B5EF4-FFF2-40B4-BE49-F238E27FC236}">
                <a16:creationId xmlns:a16="http://schemas.microsoft.com/office/drawing/2014/main" id="{521D9D8B-EA5B-403B-A6B9-1E666D3F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950" y="5070959"/>
            <a:ext cx="2535742" cy="92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94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5071C0-874C-45C1-8D55-846A38B4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Fraværsføring og fraværsgrensen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AC3E9C-88B2-4232-8C81-FB6EED082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56" y="1737814"/>
            <a:ext cx="10663932" cy="442410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nb-NO" b="1" dirty="0"/>
              <a:t>Unntak fra fraværsreglene forlenges til og med 10. oktober</a:t>
            </a:r>
            <a:br>
              <a:rPr lang="nb-NO" dirty="0"/>
            </a:br>
            <a:r>
              <a:rPr lang="nb-NO" dirty="0"/>
              <a:t>Elever som har fravær av helsegrunner, skal slippe å gå til fastlegen for å få dokumentert fraværet. Elever under 18 år må likevel legge fram bekreftelse fra en forelder, mens myndige elever kan legge fram egenmelding.</a:t>
            </a:r>
          </a:p>
          <a:p>
            <a:pPr marL="0" indent="0" algn="l">
              <a:buNone/>
            </a:pPr>
            <a:endParaRPr lang="nb-NO" dirty="0"/>
          </a:p>
          <a:p>
            <a:pPr marL="0" indent="0" algn="l">
              <a:buNone/>
            </a:pPr>
            <a:r>
              <a:rPr lang="nb-NO" b="1" dirty="0"/>
              <a:t>Fraværsregler som normalt fra 11. oktober</a:t>
            </a:r>
            <a:br>
              <a:rPr lang="nb-NO" dirty="0"/>
            </a:br>
            <a:r>
              <a:rPr lang="nb-NO" dirty="0"/>
              <a:t>Det betyr at elevene ikke lenger kan bruke egenmelding eller bekreftelse fra en forelder ved fravær av helsegrunner.</a:t>
            </a:r>
          </a:p>
          <a:p>
            <a:pPr algn="l"/>
            <a:endParaRPr lang="nb-NO" dirty="0">
              <a:solidFill>
                <a:srgbClr val="303030"/>
              </a:solidFill>
              <a:latin typeface="Roboto" panose="02000000000000000000" pitchFamily="2" charset="0"/>
            </a:endParaRPr>
          </a:p>
          <a:p>
            <a:pPr marL="0" indent="0" algn="l" rtl="0" fontAlgn="base">
              <a:buNone/>
            </a:pP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56B752A-D192-447F-90C4-732FF424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DA6DE20-F124-4789-A5B2-0E690339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14</a:t>
            </a:fld>
            <a:endParaRPr lang="nn-NO"/>
          </a:p>
        </p:txBody>
      </p:sp>
      <p:pic>
        <p:nvPicPr>
          <p:cNvPr id="6" name="Picture 2" descr="Se kildebildet">
            <a:extLst>
              <a:ext uri="{FF2B5EF4-FFF2-40B4-BE49-F238E27FC236}">
                <a16:creationId xmlns:a16="http://schemas.microsoft.com/office/drawing/2014/main" id="{ACA2B981-62DB-497D-9AE5-97CD774D2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720" y="4995224"/>
            <a:ext cx="2793942" cy="101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82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1BB651-4307-40D8-81F1-53A49A4DE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Kampanjer 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0349581-35E4-4EF8-BEDA-AF1D006D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07911C6-3D4B-46D7-B325-E9039962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15</a:t>
            </a:fld>
            <a:endParaRPr lang="nn-NO"/>
          </a:p>
        </p:txBody>
      </p:sp>
      <p:pic>
        <p:nvPicPr>
          <p:cNvPr id="7170" name="04C98BB3-0E07-400F-A946-D656B32CFAB3">
            <a:extLst>
              <a:ext uri="{FF2B5EF4-FFF2-40B4-BE49-F238E27FC236}">
                <a16:creationId xmlns:a16="http://schemas.microsoft.com/office/drawing/2014/main" id="{BF1FC453-F976-4683-8352-21F9A31DB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0" b="12132"/>
          <a:stretch/>
        </p:blipFill>
        <p:spPr bwMode="auto">
          <a:xfrm>
            <a:off x="774469" y="3049049"/>
            <a:ext cx="2813050" cy="354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EFBF2A88-5107-4E2F-9BBD-EA66970A03C6">
            <a:extLst>
              <a:ext uri="{FF2B5EF4-FFF2-40B4-BE49-F238E27FC236}">
                <a16:creationId xmlns:a16="http://schemas.microsoft.com/office/drawing/2014/main" id="{7B1B3C55-4280-4ECA-9582-CA51023CD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03" b="10016"/>
          <a:stretch/>
        </p:blipFill>
        <p:spPr bwMode="auto">
          <a:xfrm>
            <a:off x="3723339" y="3204897"/>
            <a:ext cx="3482828" cy="387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17667C8-489E-46E3-BD86-F6404E06C424}"/>
              </a:ext>
            </a:extLst>
          </p:cNvPr>
          <p:cNvSpPr txBox="1"/>
          <p:nvPr/>
        </p:nvSpPr>
        <p:spPr>
          <a:xfrm>
            <a:off x="674628" y="1725610"/>
            <a:ext cx="118819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Kampanje på gjenåpning og smittevernregler kommer, mest sannsynlig i begynnelsen av uke 39. </a:t>
            </a:r>
          </a:p>
          <a:p>
            <a:r>
              <a:rPr lang="nb-NO" sz="2000" dirty="0"/>
              <a:t>Vi vil dele og gi info når det er klart </a:t>
            </a:r>
            <a:r>
              <a:rPr lang="nb-NO" sz="2000" dirty="0">
                <a:sym typeface="Wingdings" panose="05000000000000000000" pitchFamily="2" charset="2"/>
              </a:rPr>
              <a:t> </a:t>
            </a:r>
            <a:r>
              <a:rPr lang="nb-NO" sz="2000" b="1" dirty="0">
                <a:sym typeface="Wingdings" panose="05000000000000000000" pitchFamily="2" charset="2"/>
              </a:rPr>
              <a:t>Last ned filer herfra: https://helsedirektoratet.imageshop.no/ </a:t>
            </a:r>
          </a:p>
          <a:p>
            <a:endParaRPr lang="nb-NO" sz="2000" dirty="0">
              <a:sym typeface="Wingdings" panose="05000000000000000000" pitchFamily="2" charset="2"/>
            </a:endParaRPr>
          </a:p>
          <a:p>
            <a:r>
              <a:rPr lang="nb-NO" sz="2000" dirty="0">
                <a:sym typeface="Wingdings" panose="05000000000000000000" pitchFamily="2" charset="2"/>
              </a:rPr>
              <a:t>Her er elementer fra gjenåpningskampanjen fra Sundhetsstyrelsen i Danmark: </a:t>
            </a:r>
            <a:endParaRPr lang="nb-NO" sz="2000" dirty="0"/>
          </a:p>
        </p:txBody>
      </p:sp>
      <p:pic>
        <p:nvPicPr>
          <p:cNvPr id="7172" name="ED924B13-1201-425D-885F-2E8F832D0968">
            <a:extLst>
              <a:ext uri="{FF2B5EF4-FFF2-40B4-BE49-F238E27FC236}">
                <a16:creationId xmlns:a16="http://schemas.microsoft.com/office/drawing/2014/main" id="{A7C37CA8-32A9-4B49-A835-6FE57A720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37" b="11255"/>
          <a:stretch/>
        </p:blipFill>
        <p:spPr bwMode="auto">
          <a:xfrm>
            <a:off x="7410431" y="4290344"/>
            <a:ext cx="4200221" cy="33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823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37AE83-959A-416D-BA48-1C2DC446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9144744" cy="1157511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Sosiale medier – følg med og del innlegg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EDE966D-2D08-475F-9E48-8F3F00A3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256" y="6455688"/>
            <a:ext cx="900172" cy="1076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641563-D589-4778-A000-137AC97D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0572" y="6485065"/>
            <a:ext cx="900172" cy="1076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70A82E-6091-4B79-BDC9-9FEC8E0D8D32}" type="slidenum">
              <a:rPr lang="nn-NO" smtClean="0"/>
              <a:pPr>
                <a:spcAft>
                  <a:spcPts val="600"/>
                </a:spcAft>
              </a:pPr>
              <a:t>16</a:t>
            </a:fld>
            <a:endParaRPr lang="nn-NO"/>
          </a:p>
        </p:txBody>
      </p:sp>
      <p:pic>
        <p:nvPicPr>
          <p:cNvPr id="8194" name="67FA3C8F-4BF5-4C2B-81A2-CE6DF12F6AAC">
            <a:extLst>
              <a:ext uri="{FF2B5EF4-FFF2-40B4-BE49-F238E27FC236}">
                <a16:creationId xmlns:a16="http://schemas.microsoft.com/office/drawing/2014/main" id="{BA830293-5402-4281-AFCB-858045E51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8812"/>
          <a:stretch/>
        </p:blipFill>
        <p:spPr bwMode="auto">
          <a:xfrm>
            <a:off x="761256" y="1917700"/>
            <a:ext cx="5122402" cy="44241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E94995C5-0A0A-4ED3-8283-933A3458C02B">
            <a:extLst>
              <a:ext uri="{FF2B5EF4-FFF2-40B4-BE49-F238E27FC236}">
                <a16:creationId xmlns:a16="http://schemas.microsoft.com/office/drawing/2014/main" id="{A11942FD-1A8B-416B-9212-B37F160A0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5" r="2" b="2"/>
          <a:stretch/>
        </p:blipFill>
        <p:spPr bwMode="auto">
          <a:xfrm>
            <a:off x="6301198" y="1917700"/>
            <a:ext cx="5122402" cy="44241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905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EF44F5-1D70-42BA-9BF2-DFCFBFF2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687866"/>
            <a:ext cx="10663932" cy="1157511"/>
          </a:xfrm>
        </p:spPr>
        <p:txBody>
          <a:bodyPr/>
          <a:lstStyle/>
          <a:p>
            <a:r>
              <a:rPr lang="nb-NO" dirty="0"/>
              <a:t>Innreiseinformasjon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059AF2-DF75-4BBC-B084-9F60181A4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56" y="2525025"/>
            <a:ext cx="10663932" cy="4424107"/>
          </a:xfrm>
        </p:spPr>
        <p:txBody>
          <a:bodyPr/>
          <a:lstStyle/>
          <a:p>
            <a:r>
              <a:rPr lang="nb-NO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På innreise klargjør vi for publisering av lettelsene som kommer, men trenger mer tid </a:t>
            </a:r>
            <a:r>
              <a:rPr lang="nb-NO" sz="2400" dirty="0">
                <a:solidFill>
                  <a:srgbClr val="000000"/>
                </a:solidFill>
                <a:latin typeface="Calibri" panose="020F0502020204030204" pitchFamily="34" charset="0"/>
              </a:rPr>
              <a:t>for å dykke ned i alle detaljene i karantenesjekken.no </a:t>
            </a:r>
          </a:p>
          <a:p>
            <a:endParaRPr lang="nb-NO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b-NO" sz="2400" dirty="0">
                <a:solidFill>
                  <a:srgbClr val="000000"/>
                </a:solidFill>
                <a:latin typeface="Calibri" panose="020F0502020204030204" pitchFamily="34" charset="0"/>
              </a:rPr>
              <a:t>Oppdatert info på Helsenorge.no vil være klar til kl. 1600 i morgen</a:t>
            </a:r>
          </a:p>
          <a:p>
            <a:pPr marL="0" indent="0">
              <a:buNone/>
            </a:pPr>
            <a:endParaRPr lang="nb-NO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b-NO" sz="2400" dirty="0">
                <a:solidFill>
                  <a:srgbClr val="000000"/>
                </a:solidFill>
                <a:latin typeface="Calibri" panose="020F0502020204030204" pitchFamily="34" charset="0"/>
              </a:rPr>
              <a:t>«I en normal hverdag med økt beredskap blir det færre personer som har krav til å teste seg ved grensepassering. Av det grunn har regjeringen besluttet at teststasjonene gradvis bygges ned over tre faser. Testtilbudet spisses gradvis mot grenseovergangene hvor sannsynligheten for å avdekke smittede personer vurderes som størst» </a:t>
            </a:r>
            <a:r>
              <a:rPr lang="nb-NO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jf</a:t>
            </a:r>
            <a:r>
              <a:rPr lang="nb-NO" sz="2400" dirty="0">
                <a:solidFill>
                  <a:srgbClr val="000000"/>
                </a:solidFill>
                <a:latin typeface="Calibri" panose="020F0502020204030204" pitchFamily="34" charset="0"/>
              </a:rPr>
              <a:t> brev til kommuner 24. sept.</a:t>
            </a:r>
          </a:p>
          <a:p>
            <a:r>
              <a:rPr lang="nb-NO" sz="2000" dirty="0">
                <a:hlinkClick r:id="rId2"/>
              </a:rPr>
              <a:t>Re-</a:t>
            </a:r>
            <a:r>
              <a:rPr lang="nb-NO" sz="2000" dirty="0" err="1">
                <a:hlinkClick r:id="rId2"/>
              </a:rPr>
              <a:t>open</a:t>
            </a:r>
            <a:r>
              <a:rPr lang="nb-NO" sz="2000" dirty="0">
                <a:hlinkClick r:id="rId2"/>
              </a:rPr>
              <a:t> EU (europa.eu)</a:t>
            </a:r>
            <a:endParaRPr lang="nb-NO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nb-NO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27C2FA0-25CD-469A-9BB3-5DCEE01CB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1D2A39A-45DD-46DA-9FB3-8B006BE7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17</a:t>
            </a:fld>
            <a:endParaRPr lang="nn-NO"/>
          </a:p>
        </p:txBody>
      </p:sp>
      <p:pic>
        <p:nvPicPr>
          <p:cNvPr id="11266" name="Picture 2" descr="Innreise til Norge i koronasituasjonen - Noruega en Ecuador">
            <a:extLst>
              <a:ext uri="{FF2B5EF4-FFF2-40B4-BE49-F238E27FC236}">
                <a16:creationId xmlns:a16="http://schemas.microsoft.com/office/drawing/2014/main" id="{4A1CAA9B-64DD-4794-B5CC-D6B24A642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80" y="-14477"/>
            <a:ext cx="5557520" cy="212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741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1DDC23-C61F-4589-B1FE-7564F0ED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12" y="3429000"/>
            <a:ext cx="10663932" cy="1157511"/>
          </a:xfrm>
        </p:spPr>
        <p:txBody>
          <a:bodyPr>
            <a:noAutofit/>
          </a:bodyPr>
          <a:lstStyle/>
          <a:p>
            <a:r>
              <a:rPr lang="nb-NO" sz="2800" dirty="0">
                <a:latin typeface="Calibri" panose="020F0502020204030204" pitchFamily="34" charset="0"/>
                <a:cs typeface="Calibri" panose="020F0502020204030204" pitchFamily="34" charset="0"/>
              </a:rPr>
              <a:t>Møte med </a:t>
            </a: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kommuner, KS, statsforvaltere, Hdir, FHI og DSB </a:t>
            </a:r>
            <a:b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tirsdag 28. september kl. 10-11.</a:t>
            </a:r>
            <a:b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nb-NO" sz="2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</a:rPr>
              <a:t>Tema: </a:t>
            </a:r>
            <a:br>
              <a:rPr lang="nb-NO" sz="2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Status og oppdatert strategi og beredskapsplan </a:t>
            </a:r>
            <a:b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håndtering av </a:t>
            </a:r>
            <a:r>
              <a:rPr lang="nb-NO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covid</a:t>
            </a: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- 19 pandemien». </a:t>
            </a:r>
            <a:b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Innkalling kommer!</a:t>
            </a:r>
            <a:endParaRPr lang="nb-NO" sz="28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15C6C6F-4A8C-4C05-B201-07CC71D55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8F8B17B-7971-46CA-A0B3-1DC4682C3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18</a:t>
            </a:fld>
            <a:endParaRPr lang="nn-NO"/>
          </a:p>
        </p:txBody>
      </p:sp>
      <p:pic>
        <p:nvPicPr>
          <p:cNvPr id="10242" name="Picture 2" descr="Se kildebildet">
            <a:extLst>
              <a:ext uri="{FF2B5EF4-FFF2-40B4-BE49-F238E27FC236}">
                <a16:creationId xmlns:a16="http://schemas.microsoft.com/office/drawing/2014/main" id="{53985035-12C5-438F-8BF1-6832D1727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86" y="3808013"/>
            <a:ext cx="5733694" cy="291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46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EF24DB-2373-48D3-B0C7-4A0D978A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Brev til SF og kommuner fra HOD 24. </a:t>
            </a:r>
            <a:r>
              <a:rPr lang="nb-NO" dirty="0" err="1"/>
              <a:t>sept</a:t>
            </a:r>
            <a:r>
              <a:rPr lang="nb-NO" dirty="0"/>
              <a:t> 2021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544FBA0-00A1-4847-81A5-9A53BC68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98E5A3D-227A-4D7F-B9DC-34FA8726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2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ED6E178-5361-487A-A678-05A591A3A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7488"/>
            <a:ext cx="6643296" cy="39275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58C3E01-349F-42C1-8628-BF7A822EE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050" y="2107488"/>
            <a:ext cx="5605232" cy="39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0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D3ADB6-9410-45E6-A3DC-CA375867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10663932" cy="1157511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Regjeringen: Nasjonale råd og regler </a:t>
            </a:r>
            <a:br>
              <a:rPr lang="nb-NO" dirty="0"/>
            </a:br>
            <a:r>
              <a:rPr lang="nb-NO" sz="1800" dirty="0">
                <a:hlinkClick r:id="rId2"/>
              </a:rPr>
              <a:t>Norge går over til en normal hverdag med økt beredskap - regjeringen.no</a:t>
            </a:r>
            <a:endParaRPr lang="nb-NO" sz="18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EFFA356-1FD8-4B24-BB24-E670756C9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04" y="1917700"/>
            <a:ext cx="7252636" cy="4424107"/>
          </a:xfrm>
          <a:prstGeom prst="rect">
            <a:avLst/>
          </a:prstGeom>
          <a:noFill/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5F1D6A0-0668-46F3-A6BB-A9AFE213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256" y="6455688"/>
            <a:ext cx="900172" cy="1076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EC50C4B-CE0B-4DAB-B9C7-0BA3714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0572" y="6485065"/>
            <a:ext cx="900172" cy="1076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70A82E-6091-4B79-BDC9-9FEC8E0D8D32}" type="slidenum">
              <a:rPr lang="nn-NO" smtClean="0"/>
              <a:pPr>
                <a:spcAft>
                  <a:spcPts val="600"/>
                </a:spcAft>
              </a:pPr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9662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39AF1F-EFA8-41FC-8811-30B03BDE9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Faglig grunnlag fra Hdir og FHI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0B56F8-95A2-49B4-9972-F823A563D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Faglig grunnlag til Helse- og omsorgsdepartementet (covid-19) – Helsedirektoratet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B6EFA00-79AB-4F4C-B772-47762351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8D537FD-FC39-4EEB-9B6E-6E0C10D8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4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C7E45DF-B8B5-4D57-9F42-802227BEA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56" y="2792026"/>
            <a:ext cx="8017845" cy="339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8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8259ADCC-58C9-449D-BC90-55B734BB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53364"/>
            <a:ext cx="7227766" cy="885463"/>
          </a:xfrm>
        </p:spPr>
        <p:txBody>
          <a:bodyPr/>
          <a:lstStyle/>
          <a:p>
            <a:r>
              <a:rPr lang="nb-NO" dirty="0"/>
              <a:t>Endringer i covid-19 forskriften 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DF82D84E-FEE9-404B-B8AD-B39E63277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0963" y="1299258"/>
            <a:ext cx="8451037" cy="4632757"/>
          </a:xfr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E0073B9-82FB-44A3-B342-C01679506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342663"/>
            <a:ext cx="2748364" cy="4919241"/>
          </a:xfrm>
        </p:spPr>
        <p:txBody>
          <a:bodyPr/>
          <a:lstStyle/>
          <a:p>
            <a:r>
              <a:rPr lang="nb-NO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Lenke til forskriften: </a:t>
            </a:r>
            <a:r>
              <a:rPr lang="nb-NO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https://lovdata.no/SF/forskrift/2020-03-27-470</a:t>
            </a:r>
            <a:r>
              <a:rPr lang="nb-NO" dirty="0"/>
              <a:t> </a:t>
            </a:r>
          </a:p>
          <a:p>
            <a:endParaRPr lang="nb-NO" dirty="0"/>
          </a:p>
          <a:p>
            <a:r>
              <a:rPr lang="nb-NO" dirty="0"/>
              <a:t>Grove trekk:</a:t>
            </a:r>
          </a:p>
          <a:p>
            <a:pPr marL="285750" indent="-285750">
              <a:buFontTx/>
              <a:buChar char="-"/>
            </a:pPr>
            <a:r>
              <a:rPr lang="nb-NO" dirty="0"/>
              <a:t>Smittekarantene - utgår</a:t>
            </a:r>
          </a:p>
          <a:p>
            <a:pPr marL="285750" indent="-285750">
              <a:buFontTx/>
              <a:buChar char="-"/>
            </a:pPr>
            <a:r>
              <a:rPr lang="nb-NO" dirty="0"/>
              <a:t>Karantenehotell - utgår</a:t>
            </a:r>
          </a:p>
          <a:p>
            <a:pPr marL="285750" indent="-285750">
              <a:buFontTx/>
              <a:buChar char="-"/>
            </a:pPr>
            <a:r>
              <a:rPr lang="nb-NO" dirty="0"/>
              <a:t>Tiltaksnivå A-C - utgår</a:t>
            </a:r>
          </a:p>
          <a:p>
            <a:pPr marL="285750" indent="-285750">
              <a:buFontTx/>
              <a:buChar char="-"/>
            </a:pPr>
            <a:r>
              <a:rPr lang="nb-NO" dirty="0"/>
              <a:t>Arrangementer og virksomheter - utgår</a:t>
            </a:r>
          </a:p>
          <a:p>
            <a:pPr marL="285750" indent="-285750">
              <a:buFontTx/>
              <a:buChar char="-"/>
            </a:pPr>
            <a:r>
              <a:rPr lang="nb-NO" dirty="0"/>
              <a:t>Opplæring- og utdanningsvirksomhet – utgår</a:t>
            </a:r>
          </a:p>
          <a:p>
            <a:pPr marL="285750" indent="-285750">
              <a:buFontTx/>
              <a:buChar char="-"/>
            </a:pPr>
            <a:r>
              <a:rPr lang="nb-NO" dirty="0"/>
              <a:t>Reisekarantene – store endringer </a:t>
            </a:r>
          </a:p>
        </p:txBody>
      </p:sp>
    </p:spTree>
    <p:extLst>
      <p:ext uri="{BB962C8B-B14F-4D97-AF65-F5344CB8AC3E}">
        <p14:creationId xmlns:p14="http://schemas.microsoft.com/office/powerpoint/2010/main" val="228371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DC9D9C-62BB-4BD8-98A5-12C58B2F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Fra regjeringens pressemelding: </a:t>
            </a:r>
            <a:br>
              <a:rPr lang="nb-NO" dirty="0"/>
            </a:br>
            <a:r>
              <a:rPr lang="nb-NO" dirty="0"/>
              <a:t>Nedjustert TISK fra 27.september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E1A33D-A47C-4D6D-8DC9-C08DF8A79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Nedjustert TISK (testing, isolasjon, smittesporing, karantene) innebærer at </a:t>
            </a:r>
            <a:r>
              <a:rPr lang="nb-NO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færre må gå i karantene*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og at kommunene i mindre grad skal drive med smittesporing.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Karantene blir et råd til de mest smitteutsatte*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Personer som er i samme husstand, eller er tilsvarende nære, og som samtidig er uvaksinerte/ikke-fullvaksinerte.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Øvrige nærkontakter fritas fra plikt til smittekarantene.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Rutinemessig smittesporing begrenses til nærkontakter som er husstandsmedlemmer og tilsvarende nære.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* Veilederen for nedjustert TISK (Helsedirektoratet)</a:t>
            </a: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OPPDATERES som følge av «Normal hverdag med økt beredskap»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221E9CF-AA66-4FE5-AF16-DFD647448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07685FB-A1C0-4829-8560-14F46EF6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65752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262A38-04CC-4BEB-AC39-E659777E3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10663932" cy="1157511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Oppdatering i alle kanaler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F8F4926-B4C4-4A17-A76D-872782F42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256" y="6455688"/>
            <a:ext cx="900172" cy="1076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3B987DD-D4AE-4B70-80F5-FCEB8E6B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0572" y="6485065"/>
            <a:ext cx="900172" cy="1076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70A82E-6091-4B79-BDC9-9FEC8E0D8D32}" type="slidenum">
              <a:rPr lang="nn-NO" smtClean="0"/>
              <a:pPr>
                <a:spcAft>
                  <a:spcPts val="600"/>
                </a:spcAft>
              </a:pPr>
              <a:t>7</a:t>
            </a:fld>
            <a:endParaRPr lang="nn-NO"/>
          </a:p>
        </p:txBody>
      </p:sp>
      <p:graphicFrame>
        <p:nvGraphicFramePr>
          <p:cNvPr id="7" name="Plassholder for innhold 2">
            <a:extLst>
              <a:ext uri="{FF2B5EF4-FFF2-40B4-BE49-F238E27FC236}">
                <a16:creationId xmlns:a16="http://schemas.microsoft.com/office/drawing/2014/main" id="{C3294D78-4E9C-48F7-AD3B-B537D3B4D8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485014"/>
              </p:ext>
            </p:extLst>
          </p:nvPr>
        </p:nvGraphicFramePr>
        <p:xfrm>
          <a:off x="761256" y="1917700"/>
          <a:ext cx="10663932" cy="4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0889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44CE90-0D10-4B6B-9566-F0822507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096" y="3440405"/>
            <a:ext cx="10663932" cy="3170642"/>
          </a:xfrm>
        </p:spPr>
        <p:txBody>
          <a:bodyPr>
            <a:normAutofit/>
          </a:bodyPr>
          <a:lstStyle/>
          <a:p>
            <a:r>
              <a:rPr lang="nb-NO" sz="2000" dirty="0"/>
              <a:t>Alt innhold om koronainformasjon gjennomgås! 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Nytt innhold legges inn her:</a:t>
            </a:r>
          </a:p>
          <a:p>
            <a:r>
              <a:rPr lang="nb-NO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https://www.helsenorge.no/koronavirus/reise/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https://www.helsenorge.no/koronavirus/oversikt-over-regler-og-anbefalinger/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https://www.helsenorge.no/koronavirus/testing-og-symptomer/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https://www.helsenorge.no/koronavirus/barn-og-unge/</a:t>
            </a:r>
            <a:endParaRPr lang="nb-NO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sz="20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Chatbot oppdateres kl. 2400 natt til 25.september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pPr marL="179982" lvl="1" indent="0">
              <a:buNone/>
            </a:pPr>
            <a:endParaRPr lang="nb-NO" dirty="0"/>
          </a:p>
          <a:p>
            <a:pPr lvl="1"/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ED7C2CA-43AB-4C64-9F13-38A0476BF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51ADAC7-CBAC-4B65-93DE-4016E762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8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97BFDEF-3005-45AB-8E14-65D975943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096" y="294615"/>
            <a:ext cx="2981325" cy="287655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BC313AF-E93A-4B70-8DAF-A83134656D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2420" y="294615"/>
            <a:ext cx="69974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7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FC84230-E452-45AD-BC31-641E8317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8653E6-D226-4892-BE97-735FC152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9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82FFD3E-B7B3-466A-A724-CBFB55AED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56" y="376144"/>
            <a:ext cx="6923216" cy="2956336"/>
          </a:xfrm>
          <a:prstGeom prst="rect">
            <a:avLst/>
          </a:prstGeom>
        </p:spPr>
      </p:pic>
      <p:graphicFrame>
        <p:nvGraphicFramePr>
          <p:cNvPr id="12" name="Tabell 11">
            <a:extLst>
              <a:ext uri="{FF2B5EF4-FFF2-40B4-BE49-F238E27FC236}">
                <a16:creationId xmlns:a16="http://schemas.microsoft.com/office/drawing/2014/main" id="{AFCD4DFF-7011-4939-B7B4-8BB42177E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185852"/>
              </p:ext>
            </p:extLst>
          </p:nvPr>
        </p:nvGraphicFramePr>
        <p:xfrm>
          <a:off x="761256" y="3693888"/>
          <a:ext cx="6923216" cy="250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8870">
                  <a:extLst>
                    <a:ext uri="{9D8B030D-6E8A-4147-A177-3AD203B41FA5}">
                      <a16:colId xmlns:a16="http://schemas.microsoft.com/office/drawing/2014/main" val="2805991757"/>
                    </a:ext>
                  </a:extLst>
                </a:gridCol>
                <a:gridCol w="4824346">
                  <a:extLst>
                    <a:ext uri="{9D8B030D-6E8A-4147-A177-3AD203B41FA5}">
                      <a16:colId xmlns:a16="http://schemas.microsoft.com/office/drawing/2014/main" val="472121903"/>
                    </a:ext>
                  </a:extLst>
                </a:gridCol>
              </a:tblGrid>
              <a:tr h="233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Veileder</a:t>
                      </a:r>
                      <a:endParaRPr lang="nb-NO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Tiltak/Plan</a:t>
                      </a:r>
                      <a:endParaRPr lang="nb-NO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304631"/>
                  </a:ext>
                </a:extLst>
              </a:tr>
              <a:tr h="303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Barnehager og skoler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Trafikklysmodellen beholdes på FHI.no</a:t>
                      </a:r>
                      <a:endParaRPr lang="nb-N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34371"/>
                  </a:ext>
                </a:extLst>
              </a:tr>
              <a:tr h="27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Helsevirksomheter 1-1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Utgår 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802902"/>
                  </a:ext>
                </a:extLst>
              </a:tr>
              <a:tr h="233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Idrett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Utgår 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993708"/>
                  </a:ext>
                </a:extLst>
              </a:tr>
              <a:tr h="233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Kollektivtransport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Utgår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261432"/>
                  </a:ext>
                </a:extLst>
              </a:tr>
              <a:tr h="233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Luftfart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Utgår (viser til bransjens egne råd)</a:t>
                      </a:r>
                      <a:endParaRPr lang="nb-N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815981"/>
                  </a:ext>
                </a:extLst>
              </a:tr>
              <a:tr h="293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Andre virksomheter 1-1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Utgår (viser til hygieneforskrift)</a:t>
                      </a:r>
                      <a:endParaRPr lang="nb-N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89662"/>
                  </a:ext>
                </a:extLst>
              </a:tr>
              <a:tr h="203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Hjemmekontor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Utgår (lenke til arbeidsplassråd)</a:t>
                      </a:r>
                      <a:endParaRPr lang="nb-N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802713"/>
                  </a:ext>
                </a:extLst>
              </a:tr>
              <a:tr h="479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Bransjer, Standard Norge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Utgår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11070"/>
                  </a:ext>
                </a:extLst>
              </a:tr>
            </a:tbl>
          </a:graphicData>
        </a:graphic>
      </p:graphicFrame>
      <p:sp>
        <p:nvSpPr>
          <p:cNvPr id="14" name="TekstSylinder 13">
            <a:extLst>
              <a:ext uri="{FF2B5EF4-FFF2-40B4-BE49-F238E27FC236}">
                <a16:creationId xmlns:a16="http://schemas.microsoft.com/office/drawing/2014/main" id="{7969A9E3-55F5-4FD0-AD57-FF9D0FC8D2DC}"/>
              </a:ext>
            </a:extLst>
          </p:cNvPr>
          <p:cNvSpPr txBox="1"/>
          <p:nvPr/>
        </p:nvSpPr>
        <p:spPr>
          <a:xfrm>
            <a:off x="7825341" y="3677104"/>
            <a:ext cx="3898231" cy="2861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latin typeface="Calibri" panose="020F0502020204030204" pitchFamily="34" charset="0"/>
                <a:cs typeface="Calibri" panose="020F0502020204030204" pitchFamily="34" charset="0"/>
              </a:rPr>
              <a:t>Helsedirektoratet.no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Alle veiledere og nyhetssaker covid-19 arkiveres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 legger alle de avpubliserte som PDF-er med vannmerke i relevante kapitler i hovedveilederne for de som måtte trenge disse.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Legger </a:t>
            </a:r>
            <a:r>
              <a:rPr lang="nb-N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disclaimer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på andre kapitler som ikke er oppdatert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71174"/>
      </p:ext>
    </p:extLst>
  </p:cSld>
  <p:clrMapOvr>
    <a:masterClrMapping/>
  </p:clrMapOvr>
</p:sld>
</file>

<file path=ppt/theme/theme1.xml><?xml version="1.0" encoding="utf-8"?>
<a:theme xmlns:a="http://schemas.openxmlformats.org/drawingml/2006/main" name="Helsedirektoratet 2018">
  <a:themeElements>
    <a:clrScheme name="Office">
      <a:dk1>
        <a:sysClr val="windowText" lastClr="000000"/>
      </a:dk1>
      <a:lt1>
        <a:sysClr val="window" lastClr="FFFFFF"/>
      </a:lt1>
      <a:dk2>
        <a:srgbClr val="19516A"/>
      </a:dk2>
      <a:lt2>
        <a:srgbClr val="DEDEDE"/>
      </a:lt2>
      <a:accent1>
        <a:srgbClr val="19516A"/>
      </a:accent1>
      <a:accent2>
        <a:srgbClr val="2A80A6"/>
      </a:accent2>
      <a:accent3>
        <a:srgbClr val="76C499"/>
      </a:accent3>
      <a:accent4>
        <a:srgbClr val="3C6558"/>
      </a:accent4>
      <a:accent5>
        <a:srgbClr val="70486C"/>
      </a:accent5>
      <a:accent6>
        <a:srgbClr val="EE91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20202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dir_PPT_v2.potx" id="{6BDAD694-44C9-4A7D-B57A-E98CD31F068B}" vid="{95921B20-E708-494F-A591-DF5B6DED975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Hdir_PPT_v2</Template>
  <TotalTime>302</TotalTime>
  <Words>1036</Words>
  <Application>Microsoft Office PowerPoint</Application>
  <PresentationFormat>Widescreen</PresentationFormat>
  <Paragraphs>146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6" baseType="lpstr">
      <vt:lpstr>Arial</vt:lpstr>
      <vt:lpstr>Calibri</vt:lpstr>
      <vt:lpstr>Georgia</vt:lpstr>
      <vt:lpstr>Lato</vt:lpstr>
      <vt:lpstr>Roboto</vt:lpstr>
      <vt:lpstr>Segoe UI</vt:lpstr>
      <vt:lpstr>Symbol</vt:lpstr>
      <vt:lpstr>Helsedirektoratet 2018</vt:lpstr>
      <vt:lpstr>«Kommunepakke»  informasjon om hva gjelder i forbindelse med gjenåpning fra 25.september 2021</vt:lpstr>
      <vt:lpstr>Brev til SF og kommuner fra HOD 24. sept 2021</vt:lpstr>
      <vt:lpstr>Regjeringen: Nasjonale råd og regler  Norge går over til en normal hverdag med økt beredskap - regjeringen.no</vt:lpstr>
      <vt:lpstr>Faglig grunnlag fra Hdir og FHI</vt:lpstr>
      <vt:lpstr>Endringer i covid-19 forskriften </vt:lpstr>
      <vt:lpstr>Fra regjeringens pressemelding:  Nedjustert TISK fra 27.september </vt:lpstr>
      <vt:lpstr>Oppdatering i alle kanaler</vt:lpstr>
      <vt:lpstr>PowerPoint-presentasjon</vt:lpstr>
      <vt:lpstr>PowerPoint-presentasjon</vt:lpstr>
      <vt:lpstr>Helsedirektoratet.no: Oppdatert informasjon kap. 3 til 5 i hovedveilederen  (arrangementer + idrett + næringsliv)</vt:lpstr>
      <vt:lpstr>PowerPoint-presentasjon</vt:lpstr>
      <vt:lpstr>Hva gjør du når du er syk?   </vt:lpstr>
      <vt:lpstr>Utdanningsdirektoratet har sendt epost til alle barnehager, skoler og eiere</vt:lpstr>
      <vt:lpstr>Fraværsføring og fraværsgrensen </vt:lpstr>
      <vt:lpstr>Kampanjer  </vt:lpstr>
      <vt:lpstr>Sosiale medier – følg med og del innlegg </vt:lpstr>
      <vt:lpstr>Innreiseinformasjon</vt:lpstr>
      <vt:lpstr>Møte med kommuner, KS, statsforvaltere, Hdir, FHI og DSB  tirsdag 28. september kl. 10-11.  Tema:  «Status og oppdatert strategi og beredskapsplan  for håndtering av covid- 19 pandemien».   Innkalling kommer!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Gjenåpning – informasjon og deling til SF og kommuner</dc:title>
  <dc:creator>Trine Melgård</dc:creator>
  <cp:lastModifiedBy>Trine Melgård</cp:lastModifiedBy>
  <cp:revision>52</cp:revision>
  <dcterms:created xsi:type="dcterms:W3CDTF">2021-09-24T07:34:57Z</dcterms:created>
  <dcterms:modified xsi:type="dcterms:W3CDTF">2021-09-24T12:37:34Z</dcterms:modified>
</cp:coreProperties>
</file>